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147476974" r:id="rId3"/>
    <p:sldId id="2147476983" r:id="rId4"/>
    <p:sldId id="2147476991" r:id="rId5"/>
    <p:sldId id="2147476984" r:id="rId6"/>
    <p:sldId id="2147476990" r:id="rId7"/>
    <p:sldId id="2147476987" r:id="rId8"/>
    <p:sldId id="2147476989" r:id="rId9"/>
    <p:sldId id="21474769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B24"/>
    <a:srgbClr val="E97132"/>
    <a:srgbClr val="0F9ED5"/>
    <a:srgbClr val="FFFFFF"/>
    <a:srgbClr val="B35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71" autoAdjust="0"/>
  </p:normalViewPr>
  <p:slideViewPr>
    <p:cSldViewPr snapToGrid="0">
      <p:cViewPr varScale="1">
        <p:scale>
          <a:sx n="74" d="100"/>
          <a:sy n="74" d="100"/>
        </p:scale>
        <p:origin x="104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Distribution of Total Patients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Dose Modification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EE084B-E2C7-4AD5-802E-6C706DAFEEB9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(57.8%)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DA2-4801-9257-23774C28BD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Patients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2-4801-9257-23774C28BD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Dose Modification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70827A2-5AD7-4540-80CC-ECD423A5F078}" type="VALUE">
                      <a:rPr lang="en-US" smtClean="0"/>
                      <a:pPr/>
                      <a:t>[VALUE]</a:t>
                    </a:fld>
                    <a:endParaRPr lang="en-US" dirty="0"/>
                  </a:p>
                  <a:p>
                    <a:r>
                      <a:rPr lang="en-US" baseline="0" dirty="0"/>
                      <a:t>(42.2%)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DA2-4801-9257-23774C28BD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Patients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A2-4801-9257-23774C28B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65711"/>
        <c:axId val="83369071"/>
      </c:barChart>
      <c:catAx>
        <c:axId val="8336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69071"/>
        <c:crosses val="autoZero"/>
        <c:auto val="1"/>
        <c:lblAlgn val="ctr"/>
        <c:lblOffset val="100"/>
        <c:noMultiLvlLbl val="0"/>
      </c:catAx>
      <c:valAx>
        <c:axId val="833690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No. of Patients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65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Distribution of Patients with </a:t>
            </a:r>
          </a:p>
          <a:p>
            <a:pPr>
              <a:defRPr/>
            </a:pPr>
            <a:r>
              <a:rPr lang="en-IN" b="1" dirty="0"/>
              <a:t>Dose Modification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Only Dose Delayed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498CF7B-4A0A-4D91-A846-417CE4EB7226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2.7%)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930-4D33-BAA5-BFE2876EC5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Patients with Dose Modification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30-4D33-BAA5-BFE2876EC5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Only Dose Skipped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Sheet1!$A$2</c:f>
              <c:strCache>
                <c:ptCount val="1"/>
                <c:pt idx="0">
                  <c:v>Patients with Dose Modification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30-4D33-BAA5-BFE2876EC5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Only Dose Titrated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13BE1C1-86BD-4612-AAFA-2B8E9BF1A19B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21.8%)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930-4D33-BAA5-BFE2876EC5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Patients with Dose Modification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30-4D33-BAA5-BFE2876EC5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Combination of at least 2</c:v>
                </c:pt>
              </c:strCache>
            </c:strRef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4821CF9-D968-4351-9765-DD0C1E139DD4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 (17.7%)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930-4D33-BAA5-BFE2876EC5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Patients with Dose Modification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30-4D33-BAA5-BFE2876EC5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3365711"/>
        <c:axId val="83369071"/>
      </c:barChart>
      <c:catAx>
        <c:axId val="8336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69071"/>
        <c:crosses val="autoZero"/>
        <c:auto val="1"/>
        <c:lblAlgn val="ctr"/>
        <c:lblOffset val="100"/>
        <c:noMultiLvlLbl val="0"/>
      </c:catAx>
      <c:valAx>
        <c:axId val="833690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No. of</a:t>
                </a:r>
                <a:r>
                  <a:rPr lang="en-IN" b="1" baseline="0" dirty="0"/>
                  <a:t> P</a:t>
                </a:r>
                <a:r>
                  <a:rPr lang="en-IN" b="1" dirty="0"/>
                  <a:t>atients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65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Avg.</a:t>
            </a:r>
            <a:r>
              <a:rPr lang="en-IN" b="1" baseline="0" dirty="0"/>
              <a:t> </a:t>
            </a:r>
            <a:r>
              <a:rPr lang="en-IN" b="1" dirty="0"/>
              <a:t>Persistency</a:t>
            </a:r>
            <a:r>
              <a:rPr lang="en-IN" b="1" baseline="0" dirty="0"/>
              <a:t> and Avg. Infusions for </a:t>
            </a:r>
          </a:p>
          <a:p>
            <a:pPr>
              <a:defRPr/>
            </a:pPr>
            <a:r>
              <a:rPr lang="en-IN" b="1" baseline="0" dirty="0"/>
              <a:t>Patients with and w/o Dose Modification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duration of therapy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4154589371981118E-3"/>
                  <c:y val="0.287581776087940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C3-47D5-A878-EC452713FE3D}"/>
                </c:ext>
              </c:extLst>
            </c:dLbl>
            <c:dLbl>
              <c:idx val="1"/>
              <c:layout>
                <c:manualLayout>
                  <c:x val="1.2077294685990338E-3"/>
                  <c:y val="9.0535003583240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7C3-47D5-A878-EC452713FE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Patients with Dose Modification</c:v>
                </c:pt>
                <c:pt idx="1">
                  <c:v>Patients with No Dose Modification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68.73</c:v>
                </c:pt>
                <c:pt idx="1">
                  <c:v>15.93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C3-47D5-A878-EC452713F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2116111"/>
        <c:axId val="13211467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number of infusions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0531400966183617E-2"/>
                  <c:y val="-3.46163248994742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7C3-47D5-A878-EC452713FE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Patients with Dose Modification</c:v>
                </c:pt>
                <c:pt idx="1">
                  <c:v>Patients with No Dose Modification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3.03</c:v>
                </c:pt>
                <c:pt idx="1">
                  <c:v>1.55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C3-47D5-A878-EC452713F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7417920"/>
        <c:axId val="346739343"/>
      </c:lineChart>
      <c:catAx>
        <c:axId val="13211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14671"/>
        <c:crosses val="autoZero"/>
        <c:auto val="1"/>
        <c:lblAlgn val="ctr"/>
        <c:lblOffset val="100"/>
        <c:noMultiLvlLbl val="0"/>
      </c:catAx>
      <c:valAx>
        <c:axId val="13211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16111"/>
        <c:crosses val="autoZero"/>
        <c:crossBetween val="between"/>
      </c:valAx>
      <c:valAx>
        <c:axId val="34673934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7417920"/>
        <c:crosses val="max"/>
        <c:crossBetween val="between"/>
      </c:valAx>
      <c:catAx>
        <c:axId val="1917417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67393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F17B1-5CBB-4BB0-A5F9-133096BB49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BD0AE-0A73-463A-9027-033FEE0F4AE7}">
      <dgm:prSet/>
      <dgm:spPr/>
      <dgm:t>
        <a:bodyPr/>
        <a:lstStyle/>
        <a:p>
          <a:r>
            <a:rPr lang="en-US" b="1" dirty="0"/>
            <a:t>Current Situation &amp; Objective</a:t>
          </a:r>
          <a:endParaRPr lang="en-US" dirty="0"/>
        </a:p>
      </dgm:t>
    </dgm:pt>
    <dgm:pt modelId="{515209AD-BE6C-4FB4-87E4-65BA683D498F}" type="parTrans" cxnId="{43B9B891-655E-4A1D-AAF3-2FC06588779A}">
      <dgm:prSet/>
      <dgm:spPr/>
      <dgm:t>
        <a:bodyPr/>
        <a:lstStyle/>
        <a:p>
          <a:endParaRPr lang="en-US"/>
        </a:p>
      </dgm:t>
    </dgm:pt>
    <dgm:pt modelId="{3CAE23B1-B4C7-44DA-BB91-91BAF4A98F7E}" type="sibTrans" cxnId="{43B9B891-655E-4A1D-AAF3-2FC06588779A}">
      <dgm:prSet/>
      <dgm:spPr/>
      <dgm:t>
        <a:bodyPr/>
        <a:lstStyle/>
        <a:p>
          <a:endParaRPr lang="en-US"/>
        </a:p>
      </dgm:t>
    </dgm:pt>
    <dgm:pt modelId="{7F1C98E9-C257-40F8-8384-3509D73C2C58}">
      <dgm:prSet/>
      <dgm:spPr/>
      <dgm:t>
        <a:bodyPr/>
        <a:lstStyle/>
        <a:p>
          <a:r>
            <a:rPr lang="en-US" b="1" dirty="0"/>
            <a:t>MDS Patient Journey</a:t>
          </a:r>
          <a:endParaRPr lang="en-US" dirty="0"/>
        </a:p>
      </dgm:t>
    </dgm:pt>
    <dgm:pt modelId="{095E46E2-E4E7-4742-94AE-DA3B05B0B940}" type="parTrans" cxnId="{FD8561E9-635F-4A4A-BB19-BF13F6AD1923}">
      <dgm:prSet/>
      <dgm:spPr/>
      <dgm:t>
        <a:bodyPr/>
        <a:lstStyle/>
        <a:p>
          <a:endParaRPr lang="en-US"/>
        </a:p>
      </dgm:t>
    </dgm:pt>
    <dgm:pt modelId="{5E86A77B-6D9A-4BC2-8EAF-84CFF570A334}" type="sibTrans" cxnId="{FD8561E9-635F-4A4A-BB19-BF13F6AD1923}">
      <dgm:prSet/>
      <dgm:spPr/>
      <dgm:t>
        <a:bodyPr/>
        <a:lstStyle/>
        <a:p>
          <a:endParaRPr lang="en-US"/>
        </a:p>
      </dgm:t>
    </dgm:pt>
    <dgm:pt modelId="{13DC2FAF-7A2E-48B9-A7C4-9ED69F123D33}">
      <dgm:prSet/>
      <dgm:spPr/>
      <dgm:t>
        <a:bodyPr/>
        <a:lstStyle/>
        <a:p>
          <a:r>
            <a:rPr lang="en-US" b="1" dirty="0"/>
            <a:t>Dose Modification Scenario</a:t>
          </a:r>
          <a:endParaRPr lang="en-US" dirty="0"/>
        </a:p>
      </dgm:t>
    </dgm:pt>
    <dgm:pt modelId="{6954DF36-489B-4113-862F-88350FF894F2}" type="parTrans" cxnId="{8F3ECB4F-DE22-43D0-A454-1E3EBF89CB0A}">
      <dgm:prSet/>
      <dgm:spPr/>
      <dgm:t>
        <a:bodyPr/>
        <a:lstStyle/>
        <a:p>
          <a:endParaRPr lang="en-US"/>
        </a:p>
      </dgm:t>
    </dgm:pt>
    <dgm:pt modelId="{4570657F-2C84-46B9-A92A-6DDD9154FC6C}" type="sibTrans" cxnId="{8F3ECB4F-DE22-43D0-A454-1E3EBF89CB0A}">
      <dgm:prSet/>
      <dgm:spPr/>
      <dgm:t>
        <a:bodyPr/>
        <a:lstStyle/>
        <a:p>
          <a:endParaRPr lang="en-US"/>
        </a:p>
      </dgm:t>
    </dgm:pt>
    <dgm:pt modelId="{54DBF680-FEFA-4B0A-8C8C-FCAB26CB3986}">
      <dgm:prSet/>
      <dgm:spPr/>
      <dgm:t>
        <a:bodyPr/>
        <a:lstStyle/>
        <a:p>
          <a:r>
            <a:rPr lang="en-US" b="1"/>
            <a:t>Patient Volume Breakdown</a:t>
          </a:r>
          <a:endParaRPr lang="en-US"/>
        </a:p>
      </dgm:t>
    </dgm:pt>
    <dgm:pt modelId="{19198B72-E70C-472E-88B0-519AFC7AA67F}" type="parTrans" cxnId="{FBDA988B-C0A2-4096-BEDD-07E867E9E93B}">
      <dgm:prSet/>
      <dgm:spPr/>
      <dgm:t>
        <a:bodyPr/>
        <a:lstStyle/>
        <a:p>
          <a:endParaRPr lang="en-US"/>
        </a:p>
      </dgm:t>
    </dgm:pt>
    <dgm:pt modelId="{DAA09924-DC9B-4050-A712-76E4EDB8C9A8}" type="sibTrans" cxnId="{FBDA988B-C0A2-4096-BEDD-07E867E9E93B}">
      <dgm:prSet/>
      <dgm:spPr/>
      <dgm:t>
        <a:bodyPr/>
        <a:lstStyle/>
        <a:p>
          <a:endParaRPr lang="en-US"/>
        </a:p>
      </dgm:t>
    </dgm:pt>
    <dgm:pt modelId="{26DA2960-9358-4DBB-8C25-D21AE95EAB69}">
      <dgm:prSet/>
      <dgm:spPr/>
      <dgm:t>
        <a:bodyPr/>
        <a:lstStyle/>
        <a:p>
          <a:r>
            <a:rPr lang="en-US" b="1" dirty="0"/>
            <a:t>Persistency Curve Comparison</a:t>
          </a:r>
          <a:endParaRPr lang="en-US" dirty="0"/>
        </a:p>
      </dgm:t>
    </dgm:pt>
    <dgm:pt modelId="{D35C49EC-DC40-4314-A1F0-F5C29560C33E}" type="parTrans" cxnId="{6BB3544C-E48A-4F56-82DB-DEB9A057FD70}">
      <dgm:prSet/>
      <dgm:spPr/>
      <dgm:t>
        <a:bodyPr/>
        <a:lstStyle/>
        <a:p>
          <a:endParaRPr lang="en-US"/>
        </a:p>
      </dgm:t>
    </dgm:pt>
    <dgm:pt modelId="{E0CC9450-E356-4BD0-828D-A8AB612A85D8}" type="sibTrans" cxnId="{6BB3544C-E48A-4F56-82DB-DEB9A057FD70}">
      <dgm:prSet/>
      <dgm:spPr/>
      <dgm:t>
        <a:bodyPr/>
        <a:lstStyle/>
        <a:p>
          <a:endParaRPr lang="en-US"/>
        </a:p>
      </dgm:t>
    </dgm:pt>
    <dgm:pt modelId="{F63A6967-AF64-445B-8675-7BBB3CD73E52}">
      <dgm:prSet/>
      <dgm:spPr/>
      <dgm:t>
        <a:bodyPr/>
        <a:lstStyle/>
        <a:p>
          <a:r>
            <a:rPr lang="en-US" b="1" dirty="0"/>
            <a:t>Key Takeaways &amp; Data Limitations</a:t>
          </a:r>
        </a:p>
      </dgm:t>
    </dgm:pt>
    <dgm:pt modelId="{64956442-8472-4DAD-BDAF-085755609154}" type="parTrans" cxnId="{CD976C3A-1C97-4007-B994-85168319AD7B}">
      <dgm:prSet/>
      <dgm:spPr/>
      <dgm:t>
        <a:bodyPr/>
        <a:lstStyle/>
        <a:p>
          <a:endParaRPr lang="en-IN"/>
        </a:p>
      </dgm:t>
    </dgm:pt>
    <dgm:pt modelId="{5925C2E4-44FF-4154-BBD3-F9FB83142EAB}" type="sibTrans" cxnId="{CD976C3A-1C97-4007-B994-85168319AD7B}">
      <dgm:prSet/>
      <dgm:spPr/>
      <dgm:t>
        <a:bodyPr/>
        <a:lstStyle/>
        <a:p>
          <a:endParaRPr lang="en-IN"/>
        </a:p>
      </dgm:t>
    </dgm:pt>
    <dgm:pt modelId="{7CE2C899-F198-4EF5-ABB8-57FF47983F20}" type="pres">
      <dgm:prSet presAssocID="{C40F17B1-5CBB-4BB0-A5F9-133096BB496F}" presName="linear" presStyleCnt="0">
        <dgm:presLayoutVars>
          <dgm:dir/>
          <dgm:animLvl val="lvl"/>
          <dgm:resizeHandles val="exact"/>
        </dgm:presLayoutVars>
      </dgm:prSet>
      <dgm:spPr/>
    </dgm:pt>
    <dgm:pt modelId="{A96231E8-5491-4549-869D-4419E5BCF171}" type="pres">
      <dgm:prSet presAssocID="{0E6BD0AE-0A73-463A-9027-033FEE0F4AE7}" presName="parentLin" presStyleCnt="0"/>
      <dgm:spPr/>
    </dgm:pt>
    <dgm:pt modelId="{F551436C-7999-47AD-8958-3D46CB04DC2C}" type="pres">
      <dgm:prSet presAssocID="{0E6BD0AE-0A73-463A-9027-033FEE0F4AE7}" presName="parentLeftMargin" presStyleLbl="node1" presStyleIdx="0" presStyleCnt="6"/>
      <dgm:spPr/>
    </dgm:pt>
    <dgm:pt modelId="{86DE304B-647B-43D4-96C5-D88470D7A29D}" type="pres">
      <dgm:prSet presAssocID="{0E6BD0AE-0A73-463A-9027-033FEE0F4AE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BB62A75-E4E0-40D8-BCB0-57FF6B9B1791}" type="pres">
      <dgm:prSet presAssocID="{0E6BD0AE-0A73-463A-9027-033FEE0F4AE7}" presName="negativeSpace" presStyleCnt="0"/>
      <dgm:spPr/>
    </dgm:pt>
    <dgm:pt modelId="{5FFDBAC9-2E8E-4310-B6DE-CF65F1C75905}" type="pres">
      <dgm:prSet presAssocID="{0E6BD0AE-0A73-463A-9027-033FEE0F4AE7}" presName="childText" presStyleLbl="conFgAcc1" presStyleIdx="0" presStyleCnt="6">
        <dgm:presLayoutVars>
          <dgm:bulletEnabled val="1"/>
        </dgm:presLayoutVars>
      </dgm:prSet>
      <dgm:spPr/>
    </dgm:pt>
    <dgm:pt modelId="{335EE29B-871F-473B-BDA5-656918E4EC5C}" type="pres">
      <dgm:prSet presAssocID="{3CAE23B1-B4C7-44DA-BB91-91BAF4A98F7E}" presName="spaceBetweenRectangles" presStyleCnt="0"/>
      <dgm:spPr/>
    </dgm:pt>
    <dgm:pt modelId="{99BB39CB-28A1-4349-BECE-E26BEE155374}" type="pres">
      <dgm:prSet presAssocID="{F63A6967-AF64-445B-8675-7BBB3CD73E52}" presName="parentLin" presStyleCnt="0"/>
      <dgm:spPr/>
    </dgm:pt>
    <dgm:pt modelId="{25E59A43-AB1B-4D84-B9DD-F3F97C4F4F07}" type="pres">
      <dgm:prSet presAssocID="{F63A6967-AF64-445B-8675-7BBB3CD73E52}" presName="parentLeftMargin" presStyleLbl="node1" presStyleIdx="0" presStyleCnt="6"/>
      <dgm:spPr/>
    </dgm:pt>
    <dgm:pt modelId="{A0007C16-5B9F-4EE9-833A-41310D77A882}" type="pres">
      <dgm:prSet presAssocID="{F63A6967-AF64-445B-8675-7BBB3CD73E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ADF71D4-1730-49CF-9991-7F9C49BEE8E0}" type="pres">
      <dgm:prSet presAssocID="{F63A6967-AF64-445B-8675-7BBB3CD73E52}" presName="negativeSpace" presStyleCnt="0"/>
      <dgm:spPr/>
    </dgm:pt>
    <dgm:pt modelId="{3E92A6F3-51FF-458A-9E01-0A88860ADF60}" type="pres">
      <dgm:prSet presAssocID="{F63A6967-AF64-445B-8675-7BBB3CD73E52}" presName="childText" presStyleLbl="conFgAcc1" presStyleIdx="1" presStyleCnt="6">
        <dgm:presLayoutVars>
          <dgm:bulletEnabled val="1"/>
        </dgm:presLayoutVars>
      </dgm:prSet>
      <dgm:spPr/>
    </dgm:pt>
    <dgm:pt modelId="{1F5D340B-0637-4D8F-9907-A94EBE751247}" type="pres">
      <dgm:prSet presAssocID="{5925C2E4-44FF-4154-BBD3-F9FB83142EAB}" presName="spaceBetweenRectangles" presStyleCnt="0"/>
      <dgm:spPr/>
    </dgm:pt>
    <dgm:pt modelId="{16A2A799-F249-4F0B-AB55-06DF9A93BCB0}" type="pres">
      <dgm:prSet presAssocID="{7F1C98E9-C257-40F8-8384-3509D73C2C58}" presName="parentLin" presStyleCnt="0"/>
      <dgm:spPr/>
    </dgm:pt>
    <dgm:pt modelId="{6CF978C6-8F95-4F7E-8C82-A4DBA11684B7}" type="pres">
      <dgm:prSet presAssocID="{7F1C98E9-C257-40F8-8384-3509D73C2C58}" presName="parentLeftMargin" presStyleLbl="node1" presStyleIdx="1" presStyleCnt="6"/>
      <dgm:spPr/>
    </dgm:pt>
    <dgm:pt modelId="{88462917-1D38-48F9-B856-86183BDE5133}" type="pres">
      <dgm:prSet presAssocID="{7F1C98E9-C257-40F8-8384-3509D73C2C5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3714CB4-35F5-4518-8252-6AC7B7BDE4D1}" type="pres">
      <dgm:prSet presAssocID="{7F1C98E9-C257-40F8-8384-3509D73C2C58}" presName="negativeSpace" presStyleCnt="0"/>
      <dgm:spPr/>
    </dgm:pt>
    <dgm:pt modelId="{79441DA5-2A45-4770-B0D7-52D2C847AFB3}" type="pres">
      <dgm:prSet presAssocID="{7F1C98E9-C257-40F8-8384-3509D73C2C58}" presName="childText" presStyleLbl="conFgAcc1" presStyleIdx="2" presStyleCnt="6">
        <dgm:presLayoutVars>
          <dgm:bulletEnabled val="1"/>
        </dgm:presLayoutVars>
      </dgm:prSet>
      <dgm:spPr/>
    </dgm:pt>
    <dgm:pt modelId="{03AB1EF8-812A-4673-9CCD-28861FA48C26}" type="pres">
      <dgm:prSet presAssocID="{5E86A77B-6D9A-4BC2-8EAF-84CFF570A334}" presName="spaceBetweenRectangles" presStyleCnt="0"/>
      <dgm:spPr/>
    </dgm:pt>
    <dgm:pt modelId="{AF9F5839-68A1-4AD0-9F38-40B84D22F692}" type="pres">
      <dgm:prSet presAssocID="{13DC2FAF-7A2E-48B9-A7C4-9ED69F123D33}" presName="parentLin" presStyleCnt="0"/>
      <dgm:spPr/>
    </dgm:pt>
    <dgm:pt modelId="{05892645-4F88-4089-ABEB-3D5E7143C891}" type="pres">
      <dgm:prSet presAssocID="{13DC2FAF-7A2E-48B9-A7C4-9ED69F123D33}" presName="parentLeftMargin" presStyleLbl="node1" presStyleIdx="2" presStyleCnt="6"/>
      <dgm:spPr/>
    </dgm:pt>
    <dgm:pt modelId="{4581887E-13FE-44E4-9C00-ACAA8E73DC5F}" type="pres">
      <dgm:prSet presAssocID="{13DC2FAF-7A2E-48B9-A7C4-9ED69F123D3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87907EF-B4E7-413D-9027-2546DC9693FF}" type="pres">
      <dgm:prSet presAssocID="{13DC2FAF-7A2E-48B9-A7C4-9ED69F123D33}" presName="negativeSpace" presStyleCnt="0"/>
      <dgm:spPr/>
    </dgm:pt>
    <dgm:pt modelId="{EDE766BD-1778-4545-9761-EB3570635384}" type="pres">
      <dgm:prSet presAssocID="{13DC2FAF-7A2E-48B9-A7C4-9ED69F123D33}" presName="childText" presStyleLbl="conFgAcc1" presStyleIdx="3" presStyleCnt="6">
        <dgm:presLayoutVars>
          <dgm:bulletEnabled val="1"/>
        </dgm:presLayoutVars>
      </dgm:prSet>
      <dgm:spPr/>
    </dgm:pt>
    <dgm:pt modelId="{C11AE729-4CD3-4044-8F6C-6C3868F9BBCD}" type="pres">
      <dgm:prSet presAssocID="{4570657F-2C84-46B9-A92A-6DDD9154FC6C}" presName="spaceBetweenRectangles" presStyleCnt="0"/>
      <dgm:spPr/>
    </dgm:pt>
    <dgm:pt modelId="{21B378D8-443D-4EBA-AA58-9510535AE9E1}" type="pres">
      <dgm:prSet presAssocID="{54DBF680-FEFA-4B0A-8C8C-FCAB26CB3986}" presName="parentLin" presStyleCnt="0"/>
      <dgm:spPr/>
    </dgm:pt>
    <dgm:pt modelId="{E84CF39D-4279-429B-93D0-C01CDA61D986}" type="pres">
      <dgm:prSet presAssocID="{54DBF680-FEFA-4B0A-8C8C-FCAB26CB3986}" presName="parentLeftMargin" presStyleLbl="node1" presStyleIdx="3" presStyleCnt="6"/>
      <dgm:spPr/>
    </dgm:pt>
    <dgm:pt modelId="{53E06534-1A70-4B89-9E3D-333391BE2738}" type="pres">
      <dgm:prSet presAssocID="{54DBF680-FEFA-4B0A-8C8C-FCAB26CB398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9F27999-8AF4-4BB9-BC1C-1A69B3208DE9}" type="pres">
      <dgm:prSet presAssocID="{54DBF680-FEFA-4B0A-8C8C-FCAB26CB3986}" presName="negativeSpace" presStyleCnt="0"/>
      <dgm:spPr/>
    </dgm:pt>
    <dgm:pt modelId="{EB75548E-119F-4446-84A0-E42EDA0FC4E0}" type="pres">
      <dgm:prSet presAssocID="{54DBF680-FEFA-4B0A-8C8C-FCAB26CB3986}" presName="childText" presStyleLbl="conFgAcc1" presStyleIdx="4" presStyleCnt="6">
        <dgm:presLayoutVars>
          <dgm:bulletEnabled val="1"/>
        </dgm:presLayoutVars>
      </dgm:prSet>
      <dgm:spPr/>
    </dgm:pt>
    <dgm:pt modelId="{1B3A7EF2-AA8A-402B-9CC5-96FE70DAEA26}" type="pres">
      <dgm:prSet presAssocID="{DAA09924-DC9B-4050-A712-76E4EDB8C9A8}" presName="spaceBetweenRectangles" presStyleCnt="0"/>
      <dgm:spPr/>
    </dgm:pt>
    <dgm:pt modelId="{83A106A0-BA5A-468B-BE3F-D8C01F4B2F5B}" type="pres">
      <dgm:prSet presAssocID="{26DA2960-9358-4DBB-8C25-D21AE95EAB69}" presName="parentLin" presStyleCnt="0"/>
      <dgm:spPr/>
    </dgm:pt>
    <dgm:pt modelId="{90D2875F-A221-425F-9969-9EABF25BE478}" type="pres">
      <dgm:prSet presAssocID="{26DA2960-9358-4DBB-8C25-D21AE95EAB69}" presName="parentLeftMargin" presStyleLbl="node1" presStyleIdx="4" presStyleCnt="6"/>
      <dgm:spPr/>
    </dgm:pt>
    <dgm:pt modelId="{C58B1797-1D11-423E-8C47-F67046F03118}" type="pres">
      <dgm:prSet presAssocID="{26DA2960-9358-4DBB-8C25-D21AE95EAB6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54616FD-CCD6-4BE2-96AD-E58EDCAC0D73}" type="pres">
      <dgm:prSet presAssocID="{26DA2960-9358-4DBB-8C25-D21AE95EAB69}" presName="negativeSpace" presStyleCnt="0"/>
      <dgm:spPr/>
    </dgm:pt>
    <dgm:pt modelId="{4EB9DC9D-D40B-492F-AEAE-2AE0C6D6CFE6}" type="pres">
      <dgm:prSet presAssocID="{26DA2960-9358-4DBB-8C25-D21AE95EAB6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803281B-A12B-46F6-9A77-951E95179118}" type="presOf" srcId="{0E6BD0AE-0A73-463A-9027-033FEE0F4AE7}" destId="{F551436C-7999-47AD-8958-3D46CB04DC2C}" srcOrd="0" destOrd="0" presId="urn:microsoft.com/office/officeart/2005/8/layout/list1"/>
    <dgm:cxn modelId="{1C7D9627-8089-4442-ACA4-5B5BEA6A2E9D}" type="presOf" srcId="{F63A6967-AF64-445B-8675-7BBB3CD73E52}" destId="{25E59A43-AB1B-4D84-B9DD-F3F97C4F4F07}" srcOrd="0" destOrd="0" presId="urn:microsoft.com/office/officeart/2005/8/layout/list1"/>
    <dgm:cxn modelId="{CD976C3A-1C97-4007-B994-85168319AD7B}" srcId="{C40F17B1-5CBB-4BB0-A5F9-133096BB496F}" destId="{F63A6967-AF64-445B-8675-7BBB3CD73E52}" srcOrd="1" destOrd="0" parTransId="{64956442-8472-4DAD-BDAF-085755609154}" sibTransId="{5925C2E4-44FF-4154-BBD3-F9FB83142EAB}"/>
    <dgm:cxn modelId="{466F7946-7B92-4107-96AA-B1B7D064D1B1}" type="presOf" srcId="{54DBF680-FEFA-4B0A-8C8C-FCAB26CB3986}" destId="{53E06534-1A70-4B89-9E3D-333391BE2738}" srcOrd="1" destOrd="0" presId="urn:microsoft.com/office/officeart/2005/8/layout/list1"/>
    <dgm:cxn modelId="{6BB3544C-E48A-4F56-82DB-DEB9A057FD70}" srcId="{C40F17B1-5CBB-4BB0-A5F9-133096BB496F}" destId="{26DA2960-9358-4DBB-8C25-D21AE95EAB69}" srcOrd="5" destOrd="0" parTransId="{D35C49EC-DC40-4314-A1F0-F5C29560C33E}" sibTransId="{E0CC9450-E356-4BD0-828D-A8AB612A85D8}"/>
    <dgm:cxn modelId="{8F3ECB4F-DE22-43D0-A454-1E3EBF89CB0A}" srcId="{C40F17B1-5CBB-4BB0-A5F9-133096BB496F}" destId="{13DC2FAF-7A2E-48B9-A7C4-9ED69F123D33}" srcOrd="3" destOrd="0" parTransId="{6954DF36-489B-4113-862F-88350FF894F2}" sibTransId="{4570657F-2C84-46B9-A92A-6DDD9154FC6C}"/>
    <dgm:cxn modelId="{64368371-B639-45B1-840B-6002F9DA25AB}" type="presOf" srcId="{0E6BD0AE-0A73-463A-9027-033FEE0F4AE7}" destId="{86DE304B-647B-43D4-96C5-D88470D7A29D}" srcOrd="1" destOrd="0" presId="urn:microsoft.com/office/officeart/2005/8/layout/list1"/>
    <dgm:cxn modelId="{FD43E275-E07F-4DD1-8BF7-A899AC587FCF}" type="presOf" srcId="{C40F17B1-5CBB-4BB0-A5F9-133096BB496F}" destId="{7CE2C899-F198-4EF5-ABB8-57FF47983F20}" srcOrd="0" destOrd="0" presId="urn:microsoft.com/office/officeart/2005/8/layout/list1"/>
    <dgm:cxn modelId="{FBDA988B-C0A2-4096-BEDD-07E867E9E93B}" srcId="{C40F17B1-5CBB-4BB0-A5F9-133096BB496F}" destId="{54DBF680-FEFA-4B0A-8C8C-FCAB26CB3986}" srcOrd="4" destOrd="0" parTransId="{19198B72-E70C-472E-88B0-519AFC7AA67F}" sibTransId="{DAA09924-DC9B-4050-A712-76E4EDB8C9A8}"/>
    <dgm:cxn modelId="{F3E3D08D-3822-41D2-9911-10D8C74CE470}" type="presOf" srcId="{26DA2960-9358-4DBB-8C25-D21AE95EAB69}" destId="{C58B1797-1D11-423E-8C47-F67046F03118}" srcOrd="1" destOrd="0" presId="urn:microsoft.com/office/officeart/2005/8/layout/list1"/>
    <dgm:cxn modelId="{43B9B891-655E-4A1D-AAF3-2FC06588779A}" srcId="{C40F17B1-5CBB-4BB0-A5F9-133096BB496F}" destId="{0E6BD0AE-0A73-463A-9027-033FEE0F4AE7}" srcOrd="0" destOrd="0" parTransId="{515209AD-BE6C-4FB4-87E4-65BA683D498F}" sibTransId="{3CAE23B1-B4C7-44DA-BB91-91BAF4A98F7E}"/>
    <dgm:cxn modelId="{5882C5A8-700B-44CD-8D4B-664457409910}" type="presOf" srcId="{7F1C98E9-C257-40F8-8384-3509D73C2C58}" destId="{88462917-1D38-48F9-B856-86183BDE5133}" srcOrd="1" destOrd="0" presId="urn:microsoft.com/office/officeart/2005/8/layout/list1"/>
    <dgm:cxn modelId="{C00AF9C2-CBDC-4CAD-8491-9CFCCFFB2CD2}" type="presOf" srcId="{13DC2FAF-7A2E-48B9-A7C4-9ED69F123D33}" destId="{4581887E-13FE-44E4-9C00-ACAA8E73DC5F}" srcOrd="1" destOrd="0" presId="urn:microsoft.com/office/officeart/2005/8/layout/list1"/>
    <dgm:cxn modelId="{0B6392C7-B2F8-44B9-9478-18AFDB15F579}" type="presOf" srcId="{F63A6967-AF64-445B-8675-7BBB3CD73E52}" destId="{A0007C16-5B9F-4EE9-833A-41310D77A882}" srcOrd="1" destOrd="0" presId="urn:microsoft.com/office/officeart/2005/8/layout/list1"/>
    <dgm:cxn modelId="{A62C29D5-819E-4F61-A8DA-DFA554FA9DE5}" type="presOf" srcId="{13DC2FAF-7A2E-48B9-A7C4-9ED69F123D33}" destId="{05892645-4F88-4089-ABEB-3D5E7143C891}" srcOrd="0" destOrd="0" presId="urn:microsoft.com/office/officeart/2005/8/layout/list1"/>
    <dgm:cxn modelId="{C4842BE8-66BE-489E-8190-76F15742D7A8}" type="presOf" srcId="{54DBF680-FEFA-4B0A-8C8C-FCAB26CB3986}" destId="{E84CF39D-4279-429B-93D0-C01CDA61D986}" srcOrd="0" destOrd="0" presId="urn:microsoft.com/office/officeart/2005/8/layout/list1"/>
    <dgm:cxn modelId="{FD8561E9-635F-4A4A-BB19-BF13F6AD1923}" srcId="{C40F17B1-5CBB-4BB0-A5F9-133096BB496F}" destId="{7F1C98E9-C257-40F8-8384-3509D73C2C58}" srcOrd="2" destOrd="0" parTransId="{095E46E2-E4E7-4742-94AE-DA3B05B0B940}" sibTransId="{5E86A77B-6D9A-4BC2-8EAF-84CFF570A334}"/>
    <dgm:cxn modelId="{1F1660F1-22E1-45EB-BEF2-1959300A56B2}" type="presOf" srcId="{26DA2960-9358-4DBB-8C25-D21AE95EAB69}" destId="{90D2875F-A221-425F-9969-9EABF25BE478}" srcOrd="0" destOrd="0" presId="urn:microsoft.com/office/officeart/2005/8/layout/list1"/>
    <dgm:cxn modelId="{413224FC-1E9B-4C84-87AE-61B5369416EC}" type="presOf" srcId="{7F1C98E9-C257-40F8-8384-3509D73C2C58}" destId="{6CF978C6-8F95-4F7E-8C82-A4DBA11684B7}" srcOrd="0" destOrd="0" presId="urn:microsoft.com/office/officeart/2005/8/layout/list1"/>
    <dgm:cxn modelId="{915E39F0-BCD9-415A-9DB6-90CD4E2C122E}" type="presParOf" srcId="{7CE2C899-F198-4EF5-ABB8-57FF47983F20}" destId="{A96231E8-5491-4549-869D-4419E5BCF171}" srcOrd="0" destOrd="0" presId="urn:microsoft.com/office/officeart/2005/8/layout/list1"/>
    <dgm:cxn modelId="{CEBBED02-618D-423A-9974-27CFD3BF8CC2}" type="presParOf" srcId="{A96231E8-5491-4549-869D-4419E5BCF171}" destId="{F551436C-7999-47AD-8958-3D46CB04DC2C}" srcOrd="0" destOrd="0" presId="urn:microsoft.com/office/officeart/2005/8/layout/list1"/>
    <dgm:cxn modelId="{5FB047C8-359C-41F6-A275-79B20CE80596}" type="presParOf" srcId="{A96231E8-5491-4549-869D-4419E5BCF171}" destId="{86DE304B-647B-43D4-96C5-D88470D7A29D}" srcOrd="1" destOrd="0" presId="urn:microsoft.com/office/officeart/2005/8/layout/list1"/>
    <dgm:cxn modelId="{E4529536-2F01-4468-B3D5-CD075FC80C7A}" type="presParOf" srcId="{7CE2C899-F198-4EF5-ABB8-57FF47983F20}" destId="{8BB62A75-E4E0-40D8-BCB0-57FF6B9B1791}" srcOrd="1" destOrd="0" presId="urn:microsoft.com/office/officeart/2005/8/layout/list1"/>
    <dgm:cxn modelId="{2B61CB9D-EEC5-4641-8F3A-3715B6510450}" type="presParOf" srcId="{7CE2C899-F198-4EF5-ABB8-57FF47983F20}" destId="{5FFDBAC9-2E8E-4310-B6DE-CF65F1C75905}" srcOrd="2" destOrd="0" presId="urn:microsoft.com/office/officeart/2005/8/layout/list1"/>
    <dgm:cxn modelId="{ACECA0EB-AB6D-4515-8BE8-E71809BEDF26}" type="presParOf" srcId="{7CE2C899-F198-4EF5-ABB8-57FF47983F20}" destId="{335EE29B-871F-473B-BDA5-656918E4EC5C}" srcOrd="3" destOrd="0" presId="urn:microsoft.com/office/officeart/2005/8/layout/list1"/>
    <dgm:cxn modelId="{338EACE3-D5A0-44E1-BEF1-851B3C7F1EF7}" type="presParOf" srcId="{7CE2C899-F198-4EF5-ABB8-57FF47983F20}" destId="{99BB39CB-28A1-4349-BECE-E26BEE155374}" srcOrd="4" destOrd="0" presId="urn:microsoft.com/office/officeart/2005/8/layout/list1"/>
    <dgm:cxn modelId="{3BF95993-1DA6-4CEB-813C-282B07822909}" type="presParOf" srcId="{99BB39CB-28A1-4349-BECE-E26BEE155374}" destId="{25E59A43-AB1B-4D84-B9DD-F3F97C4F4F07}" srcOrd="0" destOrd="0" presId="urn:microsoft.com/office/officeart/2005/8/layout/list1"/>
    <dgm:cxn modelId="{BF31152C-520E-478F-88B5-F5A4B4F8CA8A}" type="presParOf" srcId="{99BB39CB-28A1-4349-BECE-E26BEE155374}" destId="{A0007C16-5B9F-4EE9-833A-41310D77A882}" srcOrd="1" destOrd="0" presId="urn:microsoft.com/office/officeart/2005/8/layout/list1"/>
    <dgm:cxn modelId="{1F74FCC3-F4F2-408B-AAC8-00B6B6EAE16A}" type="presParOf" srcId="{7CE2C899-F198-4EF5-ABB8-57FF47983F20}" destId="{CADF71D4-1730-49CF-9991-7F9C49BEE8E0}" srcOrd="5" destOrd="0" presId="urn:microsoft.com/office/officeart/2005/8/layout/list1"/>
    <dgm:cxn modelId="{E700E383-BB5C-4D19-B07D-3E5EFACBEFA8}" type="presParOf" srcId="{7CE2C899-F198-4EF5-ABB8-57FF47983F20}" destId="{3E92A6F3-51FF-458A-9E01-0A88860ADF60}" srcOrd="6" destOrd="0" presId="urn:microsoft.com/office/officeart/2005/8/layout/list1"/>
    <dgm:cxn modelId="{BE8089E8-3270-4755-B27C-9FDC2149C7E3}" type="presParOf" srcId="{7CE2C899-F198-4EF5-ABB8-57FF47983F20}" destId="{1F5D340B-0637-4D8F-9907-A94EBE751247}" srcOrd="7" destOrd="0" presId="urn:microsoft.com/office/officeart/2005/8/layout/list1"/>
    <dgm:cxn modelId="{6DA88F55-F5A3-4B18-8B1D-9BFA0D4FD038}" type="presParOf" srcId="{7CE2C899-F198-4EF5-ABB8-57FF47983F20}" destId="{16A2A799-F249-4F0B-AB55-06DF9A93BCB0}" srcOrd="8" destOrd="0" presId="urn:microsoft.com/office/officeart/2005/8/layout/list1"/>
    <dgm:cxn modelId="{94C0C4BE-E033-40CC-A973-8192790AAFC3}" type="presParOf" srcId="{16A2A799-F249-4F0B-AB55-06DF9A93BCB0}" destId="{6CF978C6-8F95-4F7E-8C82-A4DBA11684B7}" srcOrd="0" destOrd="0" presId="urn:microsoft.com/office/officeart/2005/8/layout/list1"/>
    <dgm:cxn modelId="{B483FE2E-0666-44E6-BA49-A8724B895F66}" type="presParOf" srcId="{16A2A799-F249-4F0B-AB55-06DF9A93BCB0}" destId="{88462917-1D38-48F9-B856-86183BDE5133}" srcOrd="1" destOrd="0" presId="urn:microsoft.com/office/officeart/2005/8/layout/list1"/>
    <dgm:cxn modelId="{ABB51D55-6FFB-4912-A36A-B117C4DBEB7B}" type="presParOf" srcId="{7CE2C899-F198-4EF5-ABB8-57FF47983F20}" destId="{F3714CB4-35F5-4518-8252-6AC7B7BDE4D1}" srcOrd="9" destOrd="0" presId="urn:microsoft.com/office/officeart/2005/8/layout/list1"/>
    <dgm:cxn modelId="{1A188333-7C36-4EEE-963E-498A335C43DB}" type="presParOf" srcId="{7CE2C899-F198-4EF5-ABB8-57FF47983F20}" destId="{79441DA5-2A45-4770-B0D7-52D2C847AFB3}" srcOrd="10" destOrd="0" presId="urn:microsoft.com/office/officeart/2005/8/layout/list1"/>
    <dgm:cxn modelId="{851D49F2-0E75-433D-92D7-A4F468BF9B9E}" type="presParOf" srcId="{7CE2C899-F198-4EF5-ABB8-57FF47983F20}" destId="{03AB1EF8-812A-4673-9CCD-28861FA48C26}" srcOrd="11" destOrd="0" presId="urn:microsoft.com/office/officeart/2005/8/layout/list1"/>
    <dgm:cxn modelId="{8DAEB554-DB76-41D0-B71C-F7485BB0481B}" type="presParOf" srcId="{7CE2C899-F198-4EF5-ABB8-57FF47983F20}" destId="{AF9F5839-68A1-4AD0-9F38-40B84D22F692}" srcOrd="12" destOrd="0" presId="urn:microsoft.com/office/officeart/2005/8/layout/list1"/>
    <dgm:cxn modelId="{E7094138-012C-4E31-8210-757B8225903F}" type="presParOf" srcId="{AF9F5839-68A1-4AD0-9F38-40B84D22F692}" destId="{05892645-4F88-4089-ABEB-3D5E7143C891}" srcOrd="0" destOrd="0" presId="urn:microsoft.com/office/officeart/2005/8/layout/list1"/>
    <dgm:cxn modelId="{58D48B1D-34A2-474B-A00F-C5469FCB703E}" type="presParOf" srcId="{AF9F5839-68A1-4AD0-9F38-40B84D22F692}" destId="{4581887E-13FE-44E4-9C00-ACAA8E73DC5F}" srcOrd="1" destOrd="0" presId="urn:microsoft.com/office/officeart/2005/8/layout/list1"/>
    <dgm:cxn modelId="{DAFF951B-11FE-499A-A3B3-22175E3DF7FB}" type="presParOf" srcId="{7CE2C899-F198-4EF5-ABB8-57FF47983F20}" destId="{C87907EF-B4E7-413D-9027-2546DC9693FF}" srcOrd="13" destOrd="0" presId="urn:microsoft.com/office/officeart/2005/8/layout/list1"/>
    <dgm:cxn modelId="{957642DB-5944-404A-A585-CA46362E6279}" type="presParOf" srcId="{7CE2C899-F198-4EF5-ABB8-57FF47983F20}" destId="{EDE766BD-1778-4545-9761-EB3570635384}" srcOrd="14" destOrd="0" presId="urn:microsoft.com/office/officeart/2005/8/layout/list1"/>
    <dgm:cxn modelId="{0FF086C3-AFA6-4182-9472-00FD94DC6FF7}" type="presParOf" srcId="{7CE2C899-F198-4EF5-ABB8-57FF47983F20}" destId="{C11AE729-4CD3-4044-8F6C-6C3868F9BBCD}" srcOrd="15" destOrd="0" presId="urn:microsoft.com/office/officeart/2005/8/layout/list1"/>
    <dgm:cxn modelId="{44005860-7E81-4F51-A7E4-64E05D1DCD12}" type="presParOf" srcId="{7CE2C899-F198-4EF5-ABB8-57FF47983F20}" destId="{21B378D8-443D-4EBA-AA58-9510535AE9E1}" srcOrd="16" destOrd="0" presId="urn:microsoft.com/office/officeart/2005/8/layout/list1"/>
    <dgm:cxn modelId="{56B422F3-4A9F-4883-8585-87DFAEDE5A5B}" type="presParOf" srcId="{21B378D8-443D-4EBA-AA58-9510535AE9E1}" destId="{E84CF39D-4279-429B-93D0-C01CDA61D986}" srcOrd="0" destOrd="0" presId="urn:microsoft.com/office/officeart/2005/8/layout/list1"/>
    <dgm:cxn modelId="{1BF1E793-0BCD-4F63-ABAD-C5751227D1DE}" type="presParOf" srcId="{21B378D8-443D-4EBA-AA58-9510535AE9E1}" destId="{53E06534-1A70-4B89-9E3D-333391BE2738}" srcOrd="1" destOrd="0" presId="urn:microsoft.com/office/officeart/2005/8/layout/list1"/>
    <dgm:cxn modelId="{DB830C88-6DAA-4B6B-8C70-C9755F8E4E31}" type="presParOf" srcId="{7CE2C899-F198-4EF5-ABB8-57FF47983F20}" destId="{D9F27999-8AF4-4BB9-BC1C-1A69B3208DE9}" srcOrd="17" destOrd="0" presId="urn:microsoft.com/office/officeart/2005/8/layout/list1"/>
    <dgm:cxn modelId="{11DA22A6-447F-43B1-B363-868B12F3F2DF}" type="presParOf" srcId="{7CE2C899-F198-4EF5-ABB8-57FF47983F20}" destId="{EB75548E-119F-4446-84A0-E42EDA0FC4E0}" srcOrd="18" destOrd="0" presId="urn:microsoft.com/office/officeart/2005/8/layout/list1"/>
    <dgm:cxn modelId="{88C27D2C-E388-4DE3-84A6-94C5DDE46E54}" type="presParOf" srcId="{7CE2C899-F198-4EF5-ABB8-57FF47983F20}" destId="{1B3A7EF2-AA8A-402B-9CC5-96FE70DAEA26}" srcOrd="19" destOrd="0" presId="urn:microsoft.com/office/officeart/2005/8/layout/list1"/>
    <dgm:cxn modelId="{E425BE3B-19E6-466D-91C0-28EB20BA7BDD}" type="presParOf" srcId="{7CE2C899-F198-4EF5-ABB8-57FF47983F20}" destId="{83A106A0-BA5A-468B-BE3F-D8C01F4B2F5B}" srcOrd="20" destOrd="0" presId="urn:microsoft.com/office/officeart/2005/8/layout/list1"/>
    <dgm:cxn modelId="{4A1108CB-B88E-4164-8660-E903DBB1C5AE}" type="presParOf" srcId="{83A106A0-BA5A-468B-BE3F-D8C01F4B2F5B}" destId="{90D2875F-A221-425F-9969-9EABF25BE478}" srcOrd="0" destOrd="0" presId="urn:microsoft.com/office/officeart/2005/8/layout/list1"/>
    <dgm:cxn modelId="{F5C2E400-8A37-49BB-8D55-D136BE3BD168}" type="presParOf" srcId="{83A106A0-BA5A-468B-BE3F-D8C01F4B2F5B}" destId="{C58B1797-1D11-423E-8C47-F67046F03118}" srcOrd="1" destOrd="0" presId="urn:microsoft.com/office/officeart/2005/8/layout/list1"/>
    <dgm:cxn modelId="{1818FD26-156D-4A5A-B878-3F455B3FCC0F}" type="presParOf" srcId="{7CE2C899-F198-4EF5-ABB8-57FF47983F20}" destId="{A54616FD-CCD6-4BE2-96AD-E58EDCAC0D73}" srcOrd="21" destOrd="0" presId="urn:microsoft.com/office/officeart/2005/8/layout/list1"/>
    <dgm:cxn modelId="{A9C22706-2E42-4E5E-9351-BF8263B25302}" type="presParOf" srcId="{7CE2C899-F198-4EF5-ABB8-57FF47983F20}" destId="{4EB9DC9D-D40B-492F-AEAE-2AE0C6D6CFE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DBAC9-2E8E-4310-B6DE-CF65F1C75905}">
      <dsp:nvSpPr>
        <dsp:cNvPr id="0" name=""/>
        <dsp:cNvSpPr/>
      </dsp:nvSpPr>
      <dsp:spPr>
        <a:xfrm>
          <a:off x="0" y="27774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E304B-647B-43D4-96C5-D88470D7A29D}">
      <dsp:nvSpPr>
        <dsp:cNvPr id="0" name=""/>
        <dsp:cNvSpPr/>
      </dsp:nvSpPr>
      <dsp:spPr>
        <a:xfrm>
          <a:off x="525780" y="4158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Current Situation &amp; Objective</a:t>
          </a:r>
          <a:endParaRPr lang="en-US" sz="1600" kern="1200" dirty="0"/>
        </a:p>
      </dsp:txBody>
      <dsp:txXfrm>
        <a:off x="548837" y="64645"/>
        <a:ext cx="7314806" cy="426206"/>
      </dsp:txXfrm>
    </dsp:sp>
    <dsp:sp modelId="{3E92A6F3-51FF-458A-9E01-0A88860ADF60}">
      <dsp:nvSpPr>
        <dsp:cNvPr id="0" name=""/>
        <dsp:cNvSpPr/>
      </dsp:nvSpPr>
      <dsp:spPr>
        <a:xfrm>
          <a:off x="0" y="100350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07C16-5B9F-4EE9-833A-41310D77A882}">
      <dsp:nvSpPr>
        <dsp:cNvPr id="0" name=""/>
        <dsp:cNvSpPr/>
      </dsp:nvSpPr>
      <dsp:spPr>
        <a:xfrm>
          <a:off x="525780" y="76734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Key Takeaways &amp; Data Limitations</a:t>
          </a:r>
        </a:p>
      </dsp:txBody>
      <dsp:txXfrm>
        <a:off x="548837" y="790406"/>
        <a:ext cx="7314806" cy="426206"/>
      </dsp:txXfrm>
    </dsp:sp>
    <dsp:sp modelId="{79441DA5-2A45-4770-B0D7-52D2C847AFB3}">
      <dsp:nvSpPr>
        <dsp:cNvPr id="0" name=""/>
        <dsp:cNvSpPr/>
      </dsp:nvSpPr>
      <dsp:spPr>
        <a:xfrm>
          <a:off x="0" y="172926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62917-1D38-48F9-B856-86183BDE5133}">
      <dsp:nvSpPr>
        <dsp:cNvPr id="0" name=""/>
        <dsp:cNvSpPr/>
      </dsp:nvSpPr>
      <dsp:spPr>
        <a:xfrm>
          <a:off x="525780" y="149310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MDS Patient Journey</a:t>
          </a:r>
          <a:endParaRPr lang="en-US" sz="1600" kern="1200" dirty="0"/>
        </a:p>
      </dsp:txBody>
      <dsp:txXfrm>
        <a:off x="548837" y="1516165"/>
        <a:ext cx="7314806" cy="426206"/>
      </dsp:txXfrm>
    </dsp:sp>
    <dsp:sp modelId="{EDE766BD-1778-4545-9761-EB3570635384}">
      <dsp:nvSpPr>
        <dsp:cNvPr id="0" name=""/>
        <dsp:cNvSpPr/>
      </dsp:nvSpPr>
      <dsp:spPr>
        <a:xfrm>
          <a:off x="0" y="245502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1887E-13FE-44E4-9C00-ACAA8E73DC5F}">
      <dsp:nvSpPr>
        <dsp:cNvPr id="0" name=""/>
        <dsp:cNvSpPr/>
      </dsp:nvSpPr>
      <dsp:spPr>
        <a:xfrm>
          <a:off x="525780" y="221886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Dose Modification Scenario</a:t>
          </a:r>
          <a:endParaRPr lang="en-US" sz="1600" kern="1200" dirty="0"/>
        </a:p>
      </dsp:txBody>
      <dsp:txXfrm>
        <a:off x="548837" y="2241925"/>
        <a:ext cx="7314806" cy="426206"/>
      </dsp:txXfrm>
    </dsp:sp>
    <dsp:sp modelId="{EB75548E-119F-4446-84A0-E42EDA0FC4E0}">
      <dsp:nvSpPr>
        <dsp:cNvPr id="0" name=""/>
        <dsp:cNvSpPr/>
      </dsp:nvSpPr>
      <dsp:spPr>
        <a:xfrm>
          <a:off x="0" y="31807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06534-1A70-4B89-9E3D-333391BE2738}">
      <dsp:nvSpPr>
        <dsp:cNvPr id="0" name=""/>
        <dsp:cNvSpPr/>
      </dsp:nvSpPr>
      <dsp:spPr>
        <a:xfrm>
          <a:off x="525780" y="29446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Patient Volume Breakdown</a:t>
          </a:r>
          <a:endParaRPr lang="en-US" sz="1600" kern="1200"/>
        </a:p>
      </dsp:txBody>
      <dsp:txXfrm>
        <a:off x="548837" y="2967686"/>
        <a:ext cx="7314806" cy="426206"/>
      </dsp:txXfrm>
    </dsp:sp>
    <dsp:sp modelId="{4EB9DC9D-D40B-492F-AEAE-2AE0C6D6CFE6}">
      <dsp:nvSpPr>
        <dsp:cNvPr id="0" name=""/>
        <dsp:cNvSpPr/>
      </dsp:nvSpPr>
      <dsp:spPr>
        <a:xfrm>
          <a:off x="0" y="39065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B1797-1D11-423E-8C47-F67046F03118}">
      <dsp:nvSpPr>
        <dsp:cNvPr id="0" name=""/>
        <dsp:cNvSpPr/>
      </dsp:nvSpPr>
      <dsp:spPr>
        <a:xfrm>
          <a:off x="525780" y="36703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Persistency Curve Comparison</a:t>
          </a:r>
          <a:endParaRPr lang="en-US" sz="1600" kern="1200" dirty="0"/>
        </a:p>
      </dsp:txBody>
      <dsp:txXfrm>
        <a:off x="548837" y="3693446"/>
        <a:ext cx="73148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31CA1-8DC9-44ED-83B0-BAA5569D7E43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20459-2C0D-455A-BFAB-FF1487687D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54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8D996-0EAA-40B0-92EE-34D54FD4D0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475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A9EF-48E4-6284-C339-AD8C295E7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BEA8-66FF-09AE-39DA-7DC8F47DB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21083-8831-2D1C-F58D-6E595D56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D0B8-43AF-FA90-C586-5D072D39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CA5CE-8C5F-F16C-8B7B-97A309A5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82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7CAD-A77A-C049-A290-0A4631A5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F2630-53EA-F2DD-74B8-55CACA266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15B55-7F6B-7DC5-ED66-5B46EB23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81EC4-A9E4-8B5E-685A-5D37C262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F622-193A-7733-F228-54D10A3F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90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31B23-92C4-5D62-08C2-471EC918D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DFE6D-A4CD-6260-AA80-0485C6C31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F04B7-AD5D-6731-EB2A-F22D98E1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804A-2F3F-C9A7-79FB-A92EF629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54AE-6D5F-C3C5-79AE-9A680963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63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8658025-8660-B74C-8ED5-6D1A405A1A70}"/>
              </a:ext>
            </a:extLst>
          </p:cNvPr>
          <p:cNvSpPr/>
          <p:nvPr/>
        </p:nvSpPr>
        <p:spPr bwMode="gray"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C9B35E8-F292-2B42-952E-06F2F248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2418" y="1561892"/>
            <a:ext cx="9163983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9E8FF8-48AE-4B47-8CBF-17FB49CF5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Table of contents or Agenda</a:t>
            </a: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030699F5-6B57-4BC7-B774-B8F85B9621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95B5-90E9-26AF-FCC2-7FC4BDB0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130E-27AC-D3AA-7C6F-CB00EC06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E45C-333E-EEDC-7BF0-E36E8643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B87E-4D9B-ACF6-41B1-2A66D45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75F4-C372-6593-3EC0-320B5326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78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C843-BF91-C9A8-2B16-39C8C847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FCBA5-A9A9-FDF4-3699-F5C29668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6081C-FFED-D92D-E7D5-71A38CFE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C9AA-BC33-F204-6E8E-43ECEAC5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A678-833D-28A1-4D2F-0892F825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6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EF6C-6F70-7BE2-AA9D-EABFBF35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C947-33C7-4DCC-C3D7-053DC5BEF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593FA-4415-190F-E207-6F9D4EBE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1B571-837F-C2E0-D755-EDF81F17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59CE5-948D-6286-15F8-59F0E495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AE16-2D34-6EA2-9A94-0A8BF2B1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35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5FA1-08E5-A1A4-36B0-975345D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95287-4B1E-8095-5DE9-A94D8DD59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F6076-25AB-32D5-5C31-FC473D05E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1E8A-8FBC-A17E-4B24-04D20E16F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15C90-A475-2ABC-B818-E6CE94A8F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2BA09-55B1-6007-A60C-20E9803B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0AA61-4396-DC6B-441A-62ED4B0B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78E67-26F7-C663-6EA9-854FA0F0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30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D1F8-BC7B-02B6-2A54-EB52E31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F83C6-EF34-0001-AC58-57081EB8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2DC7B-52D0-96E5-9C4F-5580654F5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EBF0A-3457-5400-A6BE-1B413344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43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7EF93-CF27-FB14-7543-5537FE37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24234-8B88-8E83-FADE-2165C6EC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2D08E-38E3-54F0-55BB-8BC90762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542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A12E-5A36-B2DB-5B2D-626BD9AA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39F2-364F-C098-0726-FAD1BD95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62EF-2243-CE77-48BB-5F975EC8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1D418-5F6F-A8B5-8A30-A9EDA9E6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91CED-94CB-1000-522F-556C6A00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CD94C-89AB-24B9-C8E5-8622000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1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EDA2-884C-F8FC-A7A3-8BEE7C0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85B69-2AE1-E609-75C3-32258E8C5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F25B8-1EBE-1F84-76F4-08AAD33F4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7424E-1FD5-4ACB-AADA-4A929D93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382C7-6755-0525-F0EA-0BA2FDCA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E5407-7AD4-8593-FD98-65713671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0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F9EC9-CFF9-1811-700D-69784DBF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2CF63-E558-9941-CDD3-1E5E87D08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E513-3598-6ECB-6891-A6B0008CC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F57FF-ABF9-4344-92A5-E6908BFAFD69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C200B-06D9-D7F8-746D-1264FA562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DE769-FF15-C7C3-320F-DDBD44315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5D46D-6CB8-4781-A99D-43B4FAB65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1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5BA02-B538-9165-C748-16D351AEA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/>
              <a:t>Treblozyl Treatment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0DB61-DA8D-0563-12F3-FF20BF196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en-IN" dirty="0">
                <a:solidFill>
                  <a:srgbClr val="FFFFFF"/>
                </a:solidFill>
              </a:rPr>
              <a:t>Prepared for Acuitas 360 </a:t>
            </a:r>
          </a:p>
          <a:p>
            <a:pPr algn="l"/>
            <a:r>
              <a:rPr lang="en-IN" dirty="0">
                <a:solidFill>
                  <a:srgbClr val="FFFFFF"/>
                </a:solidFill>
              </a:rPr>
              <a:t>By Shilpi Kumari</a:t>
            </a:r>
          </a:p>
        </p:txBody>
      </p:sp>
      <p:pic>
        <p:nvPicPr>
          <p:cNvPr id="5" name="Video 4" descr="Person In A Lab">
            <a:extLst>
              <a:ext uri="{FF2B5EF4-FFF2-40B4-BE49-F238E27FC236}">
                <a16:creationId xmlns:a16="http://schemas.microsoft.com/office/drawing/2014/main" id="{B92F5835-22B2-BAF6-6047-23A0D6AA3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6573907" y="1792025"/>
            <a:ext cx="5163022" cy="289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BF7E51-811A-1F69-EC42-20F8A060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1" y="247992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Agenda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38AC666-0C33-51CE-7063-D150C0AE9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630225"/>
              </p:ext>
            </p:extLst>
          </p:nvPr>
        </p:nvGraphicFramePr>
        <p:xfrm>
          <a:off x="793131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900AC-B18F-76E5-1E97-C54F95ADA596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</p:spTree>
    <p:extLst>
      <p:ext uri="{BB962C8B-B14F-4D97-AF65-F5344CB8AC3E}">
        <p14:creationId xmlns:p14="http://schemas.microsoft.com/office/powerpoint/2010/main" val="309600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BDE-ADB2-4E96-7C0F-E17756D8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34" y="261610"/>
            <a:ext cx="11475687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Vizista aims to analyze patient persistency on Treblozyl and identify opportunities for accelerated growth</a:t>
            </a:r>
            <a:endParaRPr lang="en-IN" sz="28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EADC6-9A47-F006-6200-AC807D0E5F4D}"/>
              </a:ext>
            </a:extLst>
          </p:cNvPr>
          <p:cNvCxnSpPr>
            <a:cxnSpLocks/>
          </p:cNvCxnSpPr>
          <p:nvPr/>
        </p:nvCxnSpPr>
        <p:spPr>
          <a:xfrm>
            <a:off x="461491" y="1802575"/>
            <a:ext cx="5062344" cy="0"/>
          </a:xfrm>
          <a:prstGeom prst="line">
            <a:avLst/>
          </a:prstGeom>
          <a:ln w="762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88FE5-304A-C68C-1A0A-42271275DAC0}"/>
              </a:ext>
            </a:extLst>
          </p:cNvPr>
          <p:cNvCxnSpPr>
            <a:cxnSpLocks/>
          </p:cNvCxnSpPr>
          <p:nvPr/>
        </p:nvCxnSpPr>
        <p:spPr>
          <a:xfrm>
            <a:off x="6700196" y="1802575"/>
            <a:ext cx="4949994" cy="0"/>
          </a:xfrm>
          <a:prstGeom prst="line">
            <a:avLst/>
          </a:prstGeom>
          <a:ln w="762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97439F63-8A44-8812-BDF8-A61AF800DEE6}"/>
              </a:ext>
            </a:extLst>
          </p:cNvPr>
          <p:cNvSpPr>
            <a:spLocks/>
          </p:cNvSpPr>
          <p:nvPr/>
        </p:nvSpPr>
        <p:spPr>
          <a:xfrm>
            <a:off x="1149772" y="1272475"/>
            <a:ext cx="2260178" cy="56718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1219170">
              <a:buClr>
                <a:srgbClr val="544F40"/>
              </a:buClr>
            </a:pPr>
            <a:r>
              <a:rPr lang="en-US" b="1" dirty="0">
                <a:solidFill>
                  <a:schemeClr val="accent1"/>
                </a:solidFill>
                <a:latin typeface="Arial"/>
              </a:rPr>
              <a:t>Situation</a:t>
            </a:r>
            <a:endParaRPr lang="en-US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E4009D0-5429-1948-D797-59BBCA4DED0E}"/>
              </a:ext>
            </a:extLst>
          </p:cNvPr>
          <p:cNvSpPr>
            <a:spLocks/>
          </p:cNvSpPr>
          <p:nvPr/>
        </p:nvSpPr>
        <p:spPr>
          <a:xfrm>
            <a:off x="6723927" y="1272475"/>
            <a:ext cx="4344636" cy="56718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r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3"/>
                </a:solidFill>
                <a:latin typeface="Arial" panose="020B0604020202020204"/>
              </a:rPr>
              <a:t>Key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1A1B2-AD1A-FCE5-A018-715501139F15}"/>
              </a:ext>
            </a:extLst>
          </p:cNvPr>
          <p:cNvGrpSpPr/>
          <p:nvPr/>
        </p:nvGrpSpPr>
        <p:grpSpPr>
          <a:xfrm>
            <a:off x="6195957" y="1331006"/>
            <a:ext cx="576839" cy="5026263"/>
            <a:chOff x="6323253" y="1793630"/>
            <a:chExt cx="576839" cy="45768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3C5F12D-48C3-956D-DCC3-45585B342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3255" y="2152081"/>
              <a:ext cx="0" cy="4218383"/>
            </a:xfrm>
            <a:prstGeom prst="line">
              <a:avLst/>
            </a:prstGeom>
            <a:ln w="38100" cap="rnd">
              <a:solidFill>
                <a:srgbClr val="CACED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119">
              <a:extLst>
                <a:ext uri="{FF2B5EF4-FFF2-40B4-BE49-F238E27FC236}">
                  <a16:creationId xmlns:a16="http://schemas.microsoft.com/office/drawing/2014/main" id="{427FEDB3-1242-2D9A-ADE1-A57C0BFB77D1}"/>
                </a:ext>
              </a:extLst>
            </p:cNvPr>
            <p:cNvSpPr/>
            <p:nvPr/>
          </p:nvSpPr>
          <p:spPr>
            <a:xfrm rot="16200000">
              <a:off x="6323212" y="1886566"/>
              <a:ext cx="264629" cy="264548"/>
            </a:xfrm>
            <a:custGeom>
              <a:avLst/>
              <a:gdLst>
                <a:gd name="connsiteX0" fmla="*/ 0 w 9751542"/>
                <a:gd name="connsiteY0" fmla="*/ 664889 h 1329778"/>
                <a:gd name="connsiteX1" fmla="*/ 664889 w 9751542"/>
                <a:gd name="connsiteY1" fmla="*/ 0 h 1329778"/>
                <a:gd name="connsiteX2" fmla="*/ 9086653 w 9751542"/>
                <a:gd name="connsiteY2" fmla="*/ 0 h 1329778"/>
                <a:gd name="connsiteX3" fmla="*/ 9751542 w 9751542"/>
                <a:gd name="connsiteY3" fmla="*/ 664889 h 1329778"/>
                <a:gd name="connsiteX4" fmla="*/ 9751542 w 9751542"/>
                <a:gd name="connsiteY4" fmla="*/ 664889 h 1329778"/>
                <a:gd name="connsiteX5" fmla="*/ 9086653 w 9751542"/>
                <a:gd name="connsiteY5" fmla="*/ 1329778 h 1329778"/>
                <a:gd name="connsiteX6" fmla="*/ 664889 w 9751542"/>
                <a:gd name="connsiteY6" fmla="*/ 1329778 h 1329778"/>
                <a:gd name="connsiteX7" fmla="*/ 0 w 9751542"/>
                <a:gd name="connsiteY7" fmla="*/ 664889 h 1329778"/>
                <a:gd name="connsiteX0" fmla="*/ 0 w 9751542"/>
                <a:gd name="connsiteY0" fmla="*/ 664889 h 1329778"/>
                <a:gd name="connsiteX1" fmla="*/ 664889 w 9751542"/>
                <a:gd name="connsiteY1" fmla="*/ 0 h 1329778"/>
                <a:gd name="connsiteX2" fmla="*/ 9086653 w 9751542"/>
                <a:gd name="connsiteY2" fmla="*/ 0 h 1329778"/>
                <a:gd name="connsiteX3" fmla="*/ 9751542 w 9751542"/>
                <a:gd name="connsiteY3" fmla="*/ 664889 h 1329778"/>
                <a:gd name="connsiteX4" fmla="*/ 9751542 w 9751542"/>
                <a:gd name="connsiteY4" fmla="*/ 664889 h 1329778"/>
                <a:gd name="connsiteX5" fmla="*/ 9086653 w 9751542"/>
                <a:gd name="connsiteY5" fmla="*/ 1329778 h 1329778"/>
                <a:gd name="connsiteX6" fmla="*/ 664889 w 9751542"/>
                <a:gd name="connsiteY6" fmla="*/ 1329778 h 1329778"/>
                <a:gd name="connsiteX7" fmla="*/ 91440 w 9751542"/>
                <a:gd name="connsiteY7" fmla="*/ 756329 h 1329778"/>
                <a:gd name="connsiteX0" fmla="*/ 590125 w 9676778"/>
                <a:gd name="connsiteY0" fmla="*/ 0 h 1329778"/>
                <a:gd name="connsiteX1" fmla="*/ 9011889 w 9676778"/>
                <a:gd name="connsiteY1" fmla="*/ 0 h 1329778"/>
                <a:gd name="connsiteX2" fmla="*/ 9676778 w 9676778"/>
                <a:gd name="connsiteY2" fmla="*/ 664889 h 1329778"/>
                <a:gd name="connsiteX3" fmla="*/ 9676778 w 9676778"/>
                <a:gd name="connsiteY3" fmla="*/ 664889 h 1329778"/>
                <a:gd name="connsiteX4" fmla="*/ 9011889 w 9676778"/>
                <a:gd name="connsiteY4" fmla="*/ 1329778 h 1329778"/>
                <a:gd name="connsiteX5" fmla="*/ 590125 w 9676778"/>
                <a:gd name="connsiteY5" fmla="*/ 1329778 h 1329778"/>
                <a:gd name="connsiteX6" fmla="*/ 16676 w 9676778"/>
                <a:gd name="connsiteY6" fmla="*/ 756329 h 1329778"/>
                <a:gd name="connsiteX0" fmla="*/ 9011889 w 9676778"/>
                <a:gd name="connsiteY0" fmla="*/ 0 h 1329778"/>
                <a:gd name="connsiteX1" fmla="*/ 9676778 w 9676778"/>
                <a:gd name="connsiteY1" fmla="*/ 664889 h 1329778"/>
                <a:gd name="connsiteX2" fmla="*/ 9676778 w 9676778"/>
                <a:gd name="connsiteY2" fmla="*/ 664889 h 1329778"/>
                <a:gd name="connsiteX3" fmla="*/ 9011889 w 9676778"/>
                <a:gd name="connsiteY3" fmla="*/ 1329778 h 1329778"/>
                <a:gd name="connsiteX4" fmla="*/ 590125 w 9676778"/>
                <a:gd name="connsiteY4" fmla="*/ 1329778 h 1329778"/>
                <a:gd name="connsiteX5" fmla="*/ 16676 w 9676778"/>
                <a:gd name="connsiteY5" fmla="*/ 756329 h 1329778"/>
                <a:gd name="connsiteX0" fmla="*/ 8421764 w 9086653"/>
                <a:gd name="connsiteY0" fmla="*/ 0 h 1329778"/>
                <a:gd name="connsiteX1" fmla="*/ 9086653 w 9086653"/>
                <a:gd name="connsiteY1" fmla="*/ 664889 h 1329778"/>
                <a:gd name="connsiteX2" fmla="*/ 9086653 w 9086653"/>
                <a:gd name="connsiteY2" fmla="*/ 664889 h 1329778"/>
                <a:gd name="connsiteX3" fmla="*/ 8421764 w 9086653"/>
                <a:gd name="connsiteY3" fmla="*/ 1329778 h 1329778"/>
                <a:gd name="connsiteX4" fmla="*/ 0 w 9086653"/>
                <a:gd name="connsiteY4" fmla="*/ 1329778 h 1329778"/>
                <a:gd name="connsiteX0" fmla="*/ 0 w 664889"/>
                <a:gd name="connsiteY0" fmla="*/ 0 h 1329778"/>
                <a:gd name="connsiteX1" fmla="*/ 664889 w 664889"/>
                <a:gd name="connsiteY1" fmla="*/ 664889 h 1329778"/>
                <a:gd name="connsiteX2" fmla="*/ 664889 w 664889"/>
                <a:gd name="connsiteY2" fmla="*/ 664889 h 1329778"/>
                <a:gd name="connsiteX3" fmla="*/ 0 w 664889"/>
                <a:gd name="connsiteY3" fmla="*/ 1329778 h 1329778"/>
                <a:gd name="connsiteX0" fmla="*/ 0 w 664889"/>
                <a:gd name="connsiteY0" fmla="*/ 0 h 664889"/>
                <a:gd name="connsiteX1" fmla="*/ 664889 w 664889"/>
                <a:gd name="connsiteY1" fmla="*/ 664889 h 664889"/>
                <a:gd name="connsiteX2" fmla="*/ 664889 w 664889"/>
                <a:gd name="connsiteY2" fmla="*/ 664889 h 664889"/>
                <a:gd name="connsiteX0" fmla="*/ 0 w 665092"/>
                <a:gd name="connsiteY0" fmla="*/ 0 h 664889"/>
                <a:gd name="connsiteX1" fmla="*/ 664889 w 665092"/>
                <a:gd name="connsiteY1" fmla="*/ 664889 h 664889"/>
                <a:gd name="connsiteX2" fmla="*/ 664889 w 665092"/>
                <a:gd name="connsiteY2" fmla="*/ 664889 h 66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92" h="664889">
                  <a:moveTo>
                    <a:pt x="0" y="0"/>
                  </a:moveTo>
                  <a:cubicBezTo>
                    <a:pt x="367208" y="0"/>
                    <a:pt x="674125" y="260736"/>
                    <a:pt x="664889" y="664889"/>
                  </a:cubicBezTo>
                  <a:lnTo>
                    <a:pt x="664889" y="664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/>
            </a:p>
          </p:txBody>
        </p:sp>
        <p:sp>
          <p:nvSpPr>
            <p:cNvPr id="11" name="Isosceles Triangle 7">
              <a:extLst>
                <a:ext uri="{FF2B5EF4-FFF2-40B4-BE49-F238E27FC236}">
                  <a16:creationId xmlns:a16="http://schemas.microsoft.com/office/drawing/2014/main" id="{81DA3088-3847-1C02-8B76-941B544C69ED}"/>
                </a:ext>
              </a:extLst>
            </p:cNvPr>
            <p:cNvSpPr/>
            <p:nvPr/>
          </p:nvSpPr>
          <p:spPr>
            <a:xfrm rot="5400000">
              <a:off x="6764579" y="1856543"/>
              <a:ext cx="198426" cy="72600"/>
            </a:xfrm>
            <a:custGeom>
              <a:avLst/>
              <a:gdLst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  <a:gd name="connsiteX3" fmla="*/ 0 w 1079064"/>
                <a:gd name="connsiteY3" fmla="*/ 581889 h 581889"/>
                <a:gd name="connsiteX0" fmla="*/ 0 w 1079064"/>
                <a:gd name="connsiteY0" fmla="*/ 581889 h 591462"/>
                <a:gd name="connsiteX1" fmla="*/ 539532 w 1079064"/>
                <a:gd name="connsiteY1" fmla="*/ 0 h 591462"/>
                <a:gd name="connsiteX2" fmla="*/ 1079064 w 1079064"/>
                <a:gd name="connsiteY2" fmla="*/ 581889 h 591462"/>
                <a:gd name="connsiteX3" fmla="*/ 547347 w 1079064"/>
                <a:gd name="connsiteY3" fmla="*/ 591462 h 591462"/>
                <a:gd name="connsiteX4" fmla="*/ 0 w 1079064"/>
                <a:gd name="connsiteY4" fmla="*/ 581889 h 591462"/>
                <a:gd name="connsiteX0" fmla="*/ 547347 w 1079064"/>
                <a:gd name="connsiteY0" fmla="*/ 591462 h 682902"/>
                <a:gd name="connsiteX1" fmla="*/ 0 w 1079064"/>
                <a:gd name="connsiteY1" fmla="*/ 581889 h 682902"/>
                <a:gd name="connsiteX2" fmla="*/ 539532 w 1079064"/>
                <a:gd name="connsiteY2" fmla="*/ 0 h 682902"/>
                <a:gd name="connsiteX3" fmla="*/ 1079064 w 1079064"/>
                <a:gd name="connsiteY3" fmla="*/ 581889 h 682902"/>
                <a:gd name="connsiteX4" fmla="*/ 638787 w 1079064"/>
                <a:gd name="connsiteY4" fmla="*/ 682902 h 682902"/>
                <a:gd name="connsiteX0" fmla="*/ 547347 w 1079064"/>
                <a:gd name="connsiteY0" fmla="*/ 591462 h 591462"/>
                <a:gd name="connsiteX1" fmla="*/ 0 w 1079064"/>
                <a:gd name="connsiteY1" fmla="*/ 581889 h 591462"/>
                <a:gd name="connsiteX2" fmla="*/ 539532 w 1079064"/>
                <a:gd name="connsiteY2" fmla="*/ 0 h 591462"/>
                <a:gd name="connsiteX3" fmla="*/ 1079064 w 1079064"/>
                <a:gd name="connsiteY3" fmla="*/ 581889 h 591462"/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064" h="581889">
                  <a:moveTo>
                    <a:pt x="0" y="581889"/>
                  </a:moveTo>
                  <a:lnTo>
                    <a:pt x="539532" y="0"/>
                  </a:lnTo>
                  <a:lnTo>
                    <a:pt x="1079064" y="581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5DB4AE-13BE-7400-86C4-55A7361E08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4658" y="1886186"/>
              <a:ext cx="309561" cy="0"/>
            </a:xfrm>
            <a:prstGeom prst="line">
              <a:avLst/>
            </a:prstGeom>
            <a:ln w="38100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BC9D20-6DF3-8E88-4318-E111A8F4B0D5}"/>
              </a:ext>
            </a:extLst>
          </p:cNvPr>
          <p:cNvGrpSpPr/>
          <p:nvPr/>
        </p:nvGrpSpPr>
        <p:grpSpPr>
          <a:xfrm flipH="1">
            <a:off x="5441709" y="1331006"/>
            <a:ext cx="576839" cy="5026263"/>
            <a:chOff x="6323253" y="1793630"/>
            <a:chExt cx="576839" cy="457683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8B7BC6-45C3-8750-5055-C0E8BC96B5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3255" y="2152081"/>
              <a:ext cx="0" cy="4218383"/>
            </a:xfrm>
            <a:prstGeom prst="line">
              <a:avLst/>
            </a:prstGeom>
            <a:ln w="38100" cap="rnd">
              <a:solidFill>
                <a:srgbClr val="CACED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19">
              <a:extLst>
                <a:ext uri="{FF2B5EF4-FFF2-40B4-BE49-F238E27FC236}">
                  <a16:creationId xmlns:a16="http://schemas.microsoft.com/office/drawing/2014/main" id="{3D806E75-EED0-3FDE-127B-099FBA762B79}"/>
                </a:ext>
              </a:extLst>
            </p:cNvPr>
            <p:cNvSpPr/>
            <p:nvPr/>
          </p:nvSpPr>
          <p:spPr>
            <a:xfrm rot="16200000">
              <a:off x="6323212" y="1886566"/>
              <a:ext cx="264629" cy="264548"/>
            </a:xfrm>
            <a:custGeom>
              <a:avLst/>
              <a:gdLst>
                <a:gd name="connsiteX0" fmla="*/ 0 w 9751542"/>
                <a:gd name="connsiteY0" fmla="*/ 664889 h 1329778"/>
                <a:gd name="connsiteX1" fmla="*/ 664889 w 9751542"/>
                <a:gd name="connsiteY1" fmla="*/ 0 h 1329778"/>
                <a:gd name="connsiteX2" fmla="*/ 9086653 w 9751542"/>
                <a:gd name="connsiteY2" fmla="*/ 0 h 1329778"/>
                <a:gd name="connsiteX3" fmla="*/ 9751542 w 9751542"/>
                <a:gd name="connsiteY3" fmla="*/ 664889 h 1329778"/>
                <a:gd name="connsiteX4" fmla="*/ 9751542 w 9751542"/>
                <a:gd name="connsiteY4" fmla="*/ 664889 h 1329778"/>
                <a:gd name="connsiteX5" fmla="*/ 9086653 w 9751542"/>
                <a:gd name="connsiteY5" fmla="*/ 1329778 h 1329778"/>
                <a:gd name="connsiteX6" fmla="*/ 664889 w 9751542"/>
                <a:gd name="connsiteY6" fmla="*/ 1329778 h 1329778"/>
                <a:gd name="connsiteX7" fmla="*/ 0 w 9751542"/>
                <a:gd name="connsiteY7" fmla="*/ 664889 h 1329778"/>
                <a:gd name="connsiteX0" fmla="*/ 0 w 9751542"/>
                <a:gd name="connsiteY0" fmla="*/ 664889 h 1329778"/>
                <a:gd name="connsiteX1" fmla="*/ 664889 w 9751542"/>
                <a:gd name="connsiteY1" fmla="*/ 0 h 1329778"/>
                <a:gd name="connsiteX2" fmla="*/ 9086653 w 9751542"/>
                <a:gd name="connsiteY2" fmla="*/ 0 h 1329778"/>
                <a:gd name="connsiteX3" fmla="*/ 9751542 w 9751542"/>
                <a:gd name="connsiteY3" fmla="*/ 664889 h 1329778"/>
                <a:gd name="connsiteX4" fmla="*/ 9751542 w 9751542"/>
                <a:gd name="connsiteY4" fmla="*/ 664889 h 1329778"/>
                <a:gd name="connsiteX5" fmla="*/ 9086653 w 9751542"/>
                <a:gd name="connsiteY5" fmla="*/ 1329778 h 1329778"/>
                <a:gd name="connsiteX6" fmla="*/ 664889 w 9751542"/>
                <a:gd name="connsiteY6" fmla="*/ 1329778 h 1329778"/>
                <a:gd name="connsiteX7" fmla="*/ 91440 w 9751542"/>
                <a:gd name="connsiteY7" fmla="*/ 756329 h 1329778"/>
                <a:gd name="connsiteX0" fmla="*/ 590125 w 9676778"/>
                <a:gd name="connsiteY0" fmla="*/ 0 h 1329778"/>
                <a:gd name="connsiteX1" fmla="*/ 9011889 w 9676778"/>
                <a:gd name="connsiteY1" fmla="*/ 0 h 1329778"/>
                <a:gd name="connsiteX2" fmla="*/ 9676778 w 9676778"/>
                <a:gd name="connsiteY2" fmla="*/ 664889 h 1329778"/>
                <a:gd name="connsiteX3" fmla="*/ 9676778 w 9676778"/>
                <a:gd name="connsiteY3" fmla="*/ 664889 h 1329778"/>
                <a:gd name="connsiteX4" fmla="*/ 9011889 w 9676778"/>
                <a:gd name="connsiteY4" fmla="*/ 1329778 h 1329778"/>
                <a:gd name="connsiteX5" fmla="*/ 590125 w 9676778"/>
                <a:gd name="connsiteY5" fmla="*/ 1329778 h 1329778"/>
                <a:gd name="connsiteX6" fmla="*/ 16676 w 9676778"/>
                <a:gd name="connsiteY6" fmla="*/ 756329 h 1329778"/>
                <a:gd name="connsiteX0" fmla="*/ 9011889 w 9676778"/>
                <a:gd name="connsiteY0" fmla="*/ 0 h 1329778"/>
                <a:gd name="connsiteX1" fmla="*/ 9676778 w 9676778"/>
                <a:gd name="connsiteY1" fmla="*/ 664889 h 1329778"/>
                <a:gd name="connsiteX2" fmla="*/ 9676778 w 9676778"/>
                <a:gd name="connsiteY2" fmla="*/ 664889 h 1329778"/>
                <a:gd name="connsiteX3" fmla="*/ 9011889 w 9676778"/>
                <a:gd name="connsiteY3" fmla="*/ 1329778 h 1329778"/>
                <a:gd name="connsiteX4" fmla="*/ 590125 w 9676778"/>
                <a:gd name="connsiteY4" fmla="*/ 1329778 h 1329778"/>
                <a:gd name="connsiteX5" fmla="*/ 16676 w 9676778"/>
                <a:gd name="connsiteY5" fmla="*/ 756329 h 1329778"/>
                <a:gd name="connsiteX0" fmla="*/ 8421764 w 9086653"/>
                <a:gd name="connsiteY0" fmla="*/ 0 h 1329778"/>
                <a:gd name="connsiteX1" fmla="*/ 9086653 w 9086653"/>
                <a:gd name="connsiteY1" fmla="*/ 664889 h 1329778"/>
                <a:gd name="connsiteX2" fmla="*/ 9086653 w 9086653"/>
                <a:gd name="connsiteY2" fmla="*/ 664889 h 1329778"/>
                <a:gd name="connsiteX3" fmla="*/ 8421764 w 9086653"/>
                <a:gd name="connsiteY3" fmla="*/ 1329778 h 1329778"/>
                <a:gd name="connsiteX4" fmla="*/ 0 w 9086653"/>
                <a:gd name="connsiteY4" fmla="*/ 1329778 h 1329778"/>
                <a:gd name="connsiteX0" fmla="*/ 0 w 664889"/>
                <a:gd name="connsiteY0" fmla="*/ 0 h 1329778"/>
                <a:gd name="connsiteX1" fmla="*/ 664889 w 664889"/>
                <a:gd name="connsiteY1" fmla="*/ 664889 h 1329778"/>
                <a:gd name="connsiteX2" fmla="*/ 664889 w 664889"/>
                <a:gd name="connsiteY2" fmla="*/ 664889 h 1329778"/>
                <a:gd name="connsiteX3" fmla="*/ 0 w 664889"/>
                <a:gd name="connsiteY3" fmla="*/ 1329778 h 1329778"/>
                <a:gd name="connsiteX0" fmla="*/ 0 w 664889"/>
                <a:gd name="connsiteY0" fmla="*/ 0 h 664889"/>
                <a:gd name="connsiteX1" fmla="*/ 664889 w 664889"/>
                <a:gd name="connsiteY1" fmla="*/ 664889 h 664889"/>
                <a:gd name="connsiteX2" fmla="*/ 664889 w 664889"/>
                <a:gd name="connsiteY2" fmla="*/ 664889 h 664889"/>
                <a:gd name="connsiteX0" fmla="*/ 0 w 665092"/>
                <a:gd name="connsiteY0" fmla="*/ 0 h 664889"/>
                <a:gd name="connsiteX1" fmla="*/ 664889 w 665092"/>
                <a:gd name="connsiteY1" fmla="*/ 664889 h 664889"/>
                <a:gd name="connsiteX2" fmla="*/ 664889 w 665092"/>
                <a:gd name="connsiteY2" fmla="*/ 664889 h 66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092" h="664889">
                  <a:moveTo>
                    <a:pt x="0" y="0"/>
                  </a:moveTo>
                  <a:cubicBezTo>
                    <a:pt x="367208" y="0"/>
                    <a:pt x="674125" y="260736"/>
                    <a:pt x="664889" y="664889"/>
                  </a:cubicBezTo>
                  <a:lnTo>
                    <a:pt x="664889" y="664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600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B3385D9F-4011-408B-41F2-4375B62ECF3B}"/>
                </a:ext>
              </a:extLst>
            </p:cNvPr>
            <p:cNvSpPr/>
            <p:nvPr/>
          </p:nvSpPr>
          <p:spPr>
            <a:xfrm rot="5400000">
              <a:off x="6764579" y="1856543"/>
              <a:ext cx="198426" cy="72600"/>
            </a:xfrm>
            <a:custGeom>
              <a:avLst/>
              <a:gdLst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  <a:gd name="connsiteX3" fmla="*/ 0 w 1079064"/>
                <a:gd name="connsiteY3" fmla="*/ 581889 h 581889"/>
                <a:gd name="connsiteX0" fmla="*/ 0 w 1079064"/>
                <a:gd name="connsiteY0" fmla="*/ 581889 h 591462"/>
                <a:gd name="connsiteX1" fmla="*/ 539532 w 1079064"/>
                <a:gd name="connsiteY1" fmla="*/ 0 h 591462"/>
                <a:gd name="connsiteX2" fmla="*/ 1079064 w 1079064"/>
                <a:gd name="connsiteY2" fmla="*/ 581889 h 591462"/>
                <a:gd name="connsiteX3" fmla="*/ 547347 w 1079064"/>
                <a:gd name="connsiteY3" fmla="*/ 591462 h 591462"/>
                <a:gd name="connsiteX4" fmla="*/ 0 w 1079064"/>
                <a:gd name="connsiteY4" fmla="*/ 581889 h 591462"/>
                <a:gd name="connsiteX0" fmla="*/ 547347 w 1079064"/>
                <a:gd name="connsiteY0" fmla="*/ 591462 h 682902"/>
                <a:gd name="connsiteX1" fmla="*/ 0 w 1079064"/>
                <a:gd name="connsiteY1" fmla="*/ 581889 h 682902"/>
                <a:gd name="connsiteX2" fmla="*/ 539532 w 1079064"/>
                <a:gd name="connsiteY2" fmla="*/ 0 h 682902"/>
                <a:gd name="connsiteX3" fmla="*/ 1079064 w 1079064"/>
                <a:gd name="connsiteY3" fmla="*/ 581889 h 682902"/>
                <a:gd name="connsiteX4" fmla="*/ 638787 w 1079064"/>
                <a:gd name="connsiteY4" fmla="*/ 682902 h 682902"/>
                <a:gd name="connsiteX0" fmla="*/ 547347 w 1079064"/>
                <a:gd name="connsiteY0" fmla="*/ 591462 h 591462"/>
                <a:gd name="connsiteX1" fmla="*/ 0 w 1079064"/>
                <a:gd name="connsiteY1" fmla="*/ 581889 h 591462"/>
                <a:gd name="connsiteX2" fmla="*/ 539532 w 1079064"/>
                <a:gd name="connsiteY2" fmla="*/ 0 h 591462"/>
                <a:gd name="connsiteX3" fmla="*/ 1079064 w 1079064"/>
                <a:gd name="connsiteY3" fmla="*/ 581889 h 591462"/>
                <a:gd name="connsiteX0" fmla="*/ 0 w 1079064"/>
                <a:gd name="connsiteY0" fmla="*/ 581889 h 581889"/>
                <a:gd name="connsiteX1" fmla="*/ 539532 w 1079064"/>
                <a:gd name="connsiteY1" fmla="*/ 0 h 581889"/>
                <a:gd name="connsiteX2" fmla="*/ 1079064 w 1079064"/>
                <a:gd name="connsiteY2" fmla="*/ 581889 h 5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064" h="581889">
                  <a:moveTo>
                    <a:pt x="0" y="581889"/>
                  </a:moveTo>
                  <a:lnTo>
                    <a:pt x="539532" y="0"/>
                  </a:lnTo>
                  <a:lnTo>
                    <a:pt x="1079064" y="581889"/>
                  </a:lnTo>
                </a:path>
              </a:pathLst>
            </a:custGeom>
            <a:noFill/>
            <a:ln w="38100" cap="rnd">
              <a:solidFill>
                <a:srgbClr val="CACED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D5F930-B290-A639-9E13-DEA08ECE71F3}"/>
                </a:ext>
              </a:extLst>
            </p:cNvPr>
            <p:cNvCxnSpPr>
              <a:cxnSpLocks/>
            </p:cNvCxnSpPr>
            <p:nvPr/>
          </p:nvCxnSpPr>
          <p:spPr>
            <a:xfrm>
              <a:off x="6574658" y="1886186"/>
              <a:ext cx="309561" cy="0"/>
            </a:xfrm>
            <a:prstGeom prst="line">
              <a:avLst/>
            </a:prstGeom>
            <a:ln w="38100">
              <a:solidFill>
                <a:srgbClr val="CACE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4EABED4-BA32-2FF4-06B2-8DDFCD9C9B1C}"/>
              </a:ext>
            </a:extLst>
          </p:cNvPr>
          <p:cNvSpPr/>
          <p:nvPr/>
        </p:nvSpPr>
        <p:spPr>
          <a:xfrm>
            <a:off x="453642" y="1230630"/>
            <a:ext cx="668287" cy="667997"/>
          </a:xfrm>
          <a:prstGeom prst="ellipse">
            <a:avLst/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219170"/>
            <a:endParaRPr lang="en-US" sz="2133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9B17DC-79ED-D19E-12D5-0ED9454E9598}"/>
              </a:ext>
            </a:extLst>
          </p:cNvPr>
          <p:cNvSpPr/>
          <p:nvPr/>
        </p:nvSpPr>
        <p:spPr>
          <a:xfrm>
            <a:off x="10988292" y="1230630"/>
            <a:ext cx="668287" cy="667997"/>
          </a:xfrm>
          <a:prstGeom prst="ellipse">
            <a:avLst/>
          </a:prstGeom>
          <a:solidFill>
            <a:schemeClr val="bg1"/>
          </a:solidFill>
          <a:ln w="12700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219170"/>
            <a:endParaRPr lang="en-US" sz="2133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Graphic 19" descr="Brainstorm outline">
            <a:extLst>
              <a:ext uri="{FF2B5EF4-FFF2-40B4-BE49-F238E27FC236}">
                <a16:creationId xmlns:a16="http://schemas.microsoft.com/office/drawing/2014/main" id="{9F2B4E58-D8E8-5341-FFFE-76B8B450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8172" y="1321228"/>
            <a:ext cx="516155" cy="516155"/>
          </a:xfrm>
          <a:prstGeom prst="rect">
            <a:avLst/>
          </a:prstGeom>
        </p:spPr>
      </p:pic>
      <p:pic>
        <p:nvPicPr>
          <p:cNvPr id="21" name="Graphic 20" descr="Presentation with pie chart outline">
            <a:extLst>
              <a:ext uri="{FF2B5EF4-FFF2-40B4-BE49-F238E27FC236}">
                <a16:creationId xmlns:a16="http://schemas.microsoft.com/office/drawing/2014/main" id="{60286453-99F4-B788-31FE-25B420BD8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1812" y="1316075"/>
            <a:ext cx="516155" cy="51615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54BF765-D808-72A2-7A08-370AA1056240}"/>
              </a:ext>
            </a:extLst>
          </p:cNvPr>
          <p:cNvSpPr txBox="1">
            <a:spLocks/>
          </p:cNvSpPr>
          <p:nvPr/>
        </p:nvSpPr>
        <p:spPr>
          <a:xfrm>
            <a:off x="453641" y="2039010"/>
            <a:ext cx="5139141" cy="446683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/>
            </a:lvl1pPr>
            <a:lvl2pPr marL="800100" lvl="1" indent="-342900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1500"/>
              </a:spcBef>
            </a:pPr>
            <a:r>
              <a:rPr lang="en-US" dirty="0"/>
              <a:t>Vizista is looking to obtain insights from anonymized real-world patient data from the patients on Treblozyl</a:t>
            </a:r>
          </a:p>
          <a:p>
            <a:pPr>
              <a:spcBef>
                <a:spcPts val="1500"/>
              </a:spcBef>
            </a:pPr>
            <a:r>
              <a:rPr lang="en-US" dirty="0"/>
              <a:t>Current situation: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Disease Area – </a:t>
            </a:r>
            <a:r>
              <a:rPr lang="en-IN" dirty="0"/>
              <a:t>Myelodysplastic Syndrome (MDS) 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Target Population – Patients receiving second-line of therapy following progressing from 1</a:t>
            </a:r>
            <a:r>
              <a:rPr lang="en-IN" baseline="30000" dirty="0"/>
              <a:t>st</a:t>
            </a:r>
            <a:r>
              <a:rPr lang="en-IN" dirty="0"/>
              <a:t> line of therapy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Mode of administration – Intravenous (IV) fusion once every 4 weeks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Market presence – 1+ year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Additionally, the sales of Treblozyl has plateaued over the past quarters</a:t>
            </a:r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913BF67-D51E-A80B-B074-F845B96350F0}"/>
              </a:ext>
            </a:extLst>
          </p:cNvPr>
          <p:cNvSpPr txBox="1">
            <a:spLocks/>
          </p:cNvSpPr>
          <p:nvPr/>
        </p:nvSpPr>
        <p:spPr>
          <a:xfrm>
            <a:off x="6511048" y="2049401"/>
            <a:ext cx="5139142" cy="446683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/>
            </a:lvl1pPr>
            <a:lvl2pPr marL="800100" lvl="1" indent="-342900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1500"/>
              </a:spcBef>
            </a:pPr>
            <a:r>
              <a:rPr lang="en-US" sz="1800" dirty="0"/>
              <a:t>Vizista want to identify the opportunities and drivers for accelerating growth by testing the working hypothesis: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IN" i="1" dirty="0"/>
              <a:t>"Patients experiencing dose modifications are likely managed by well-educated physicians who understand how to handle adverse events, leading to higher persistency on Treblozyl.“</a:t>
            </a:r>
          </a:p>
          <a:p>
            <a:pPr>
              <a:spcBef>
                <a:spcPts val="1500"/>
              </a:spcBef>
            </a:pPr>
            <a:endParaRPr lang="en-US" dirty="0"/>
          </a:p>
          <a:p>
            <a:pPr marL="457200" lvl="1" indent="0">
              <a:spcBef>
                <a:spcPts val="300"/>
              </a:spcBef>
              <a:buNone/>
            </a:pPr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20B69017-B3D6-6FE0-49E5-1E9D2E666D96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93030-42C9-4894-91B6-83A53D5435A3}"/>
              </a:ext>
            </a:extLst>
          </p:cNvPr>
          <p:cNvSpPr txBox="1"/>
          <p:nvPr/>
        </p:nvSpPr>
        <p:spPr>
          <a:xfrm>
            <a:off x="10066097" y="0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Current Situation &amp; Objective</a:t>
            </a:r>
          </a:p>
        </p:txBody>
      </p:sp>
    </p:spTree>
    <p:extLst>
      <p:ext uri="{BB962C8B-B14F-4D97-AF65-F5344CB8AC3E}">
        <p14:creationId xmlns:p14="http://schemas.microsoft.com/office/powerpoint/2010/main" val="143829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2A15A-A64E-90C7-8669-807948A4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818CC0D-945E-FE02-388E-953D99DA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2" y="265821"/>
            <a:ext cx="11707091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Results indicate a positive association aligned with the hypothesis, while data limitations necessitates cautious interpretation</a:t>
            </a:r>
            <a:endParaRPr lang="en-IN" sz="2800" b="1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3763718C-3501-38D6-F2D1-A4C355ABA081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A78621-5F3F-45C2-1DF3-E429AD1F085E}"/>
              </a:ext>
            </a:extLst>
          </p:cNvPr>
          <p:cNvSpPr txBox="1"/>
          <p:nvPr/>
        </p:nvSpPr>
        <p:spPr>
          <a:xfrm>
            <a:off x="10186323" y="0"/>
            <a:ext cx="2005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Key takeaways &amp; Limitations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48DE6824-561C-8BAE-3C9E-3B7F341AD902}"/>
              </a:ext>
            </a:extLst>
          </p:cNvPr>
          <p:cNvGraphicFramePr>
            <a:graphicFrameLocks/>
          </p:cNvGraphicFramePr>
          <p:nvPr/>
        </p:nvGraphicFramePr>
        <p:xfrm>
          <a:off x="685801" y="1270002"/>
          <a:ext cx="10944320" cy="5117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12">
                  <a:extLst>
                    <a:ext uri="{9D8B030D-6E8A-4147-A177-3AD203B41FA5}">
                      <a16:colId xmlns:a16="http://schemas.microsoft.com/office/drawing/2014/main" val="2186146061"/>
                    </a:ext>
                  </a:extLst>
                </a:gridCol>
                <a:gridCol w="9432208">
                  <a:extLst>
                    <a:ext uri="{9D8B030D-6E8A-4147-A177-3AD203B41FA5}">
                      <a16:colId xmlns:a16="http://schemas.microsoft.com/office/drawing/2014/main" val="694155741"/>
                    </a:ext>
                  </a:extLst>
                </a:gridCol>
              </a:tblGrid>
              <a:tr h="3726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Key Points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49724"/>
                  </a:ext>
                </a:extLst>
              </a:tr>
              <a:tr h="1345425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Key takeaways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Dose modifications are positively associated with persistency</a:t>
                      </a:r>
                      <a:endParaRPr lang="en-US" sz="1600" dirty="0"/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Suggests involvement of experienced, proactive physicians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Real-world flexibility supports long-term treatment continuation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724625"/>
                  </a:ext>
                </a:extLst>
              </a:tr>
              <a:tr h="1345425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Implications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Reframe dose modification as clinical sophistication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Educate HCPs on dose management best practices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 communication: “Managing dose ≠ discontinuation — it extends therapy duration”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496089"/>
                  </a:ext>
                </a:extLst>
              </a:tr>
              <a:tr h="2054308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Claims data have capture rate issues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available only for the patient’s exposure to Treblozyl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available only for ~5 months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information available on HCP and their associated specialty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732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78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AC7EF4-716E-0FBB-066E-B43222B8F0C3}"/>
              </a:ext>
            </a:extLst>
          </p:cNvPr>
          <p:cNvCxnSpPr>
            <a:cxnSpLocks/>
          </p:cNvCxnSpPr>
          <p:nvPr/>
        </p:nvCxnSpPr>
        <p:spPr>
          <a:xfrm flipH="1">
            <a:off x="5820097" y="5749888"/>
            <a:ext cx="0" cy="133636"/>
          </a:xfrm>
          <a:prstGeom prst="line">
            <a:avLst/>
          </a:prstGeom>
          <a:ln w="38100" cap="rnd">
            <a:solidFill>
              <a:srgbClr val="CACED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0595B15-1718-228F-049F-A0EBDDF4322D}"/>
              </a:ext>
            </a:extLst>
          </p:cNvPr>
          <p:cNvSpPr>
            <a:spLocks noChangeAspect="1"/>
          </p:cNvSpPr>
          <p:nvPr/>
        </p:nvSpPr>
        <p:spPr>
          <a:xfrm>
            <a:off x="4713532" y="3488980"/>
            <a:ext cx="2260128" cy="2260132"/>
          </a:xfrm>
          <a:prstGeom prst="ellipse">
            <a:avLst/>
          </a:prstGeom>
          <a:solidFill>
            <a:srgbClr val="CAC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MDS Patient Journey &amp; Treatment Landscape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F787B0D-C1EA-C5EE-1574-A89FDAD5DA4D}"/>
              </a:ext>
            </a:extLst>
          </p:cNvPr>
          <p:cNvSpPr>
            <a:spLocks noChangeAspect="1"/>
          </p:cNvSpPr>
          <p:nvPr/>
        </p:nvSpPr>
        <p:spPr>
          <a:xfrm rot="20880000">
            <a:off x="4572911" y="3344270"/>
            <a:ext cx="2544632" cy="2544637"/>
          </a:xfrm>
          <a:prstGeom prst="arc">
            <a:avLst>
              <a:gd name="adj1" fmla="val 10905620"/>
              <a:gd name="adj2" fmla="val 13674963"/>
            </a:avLst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B0F8A70-CEC8-94A9-C050-A29897C2A5B0}"/>
              </a:ext>
            </a:extLst>
          </p:cNvPr>
          <p:cNvSpPr>
            <a:spLocks noChangeAspect="1"/>
          </p:cNvSpPr>
          <p:nvPr/>
        </p:nvSpPr>
        <p:spPr>
          <a:xfrm rot="20880000">
            <a:off x="4572911" y="3344270"/>
            <a:ext cx="2544632" cy="2544637"/>
          </a:xfrm>
          <a:prstGeom prst="arc">
            <a:avLst>
              <a:gd name="adj1" fmla="val 16852097"/>
              <a:gd name="adj2" fmla="val 19757440"/>
            </a:avLst>
          </a:prstGeom>
          <a:ln w="381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EEFEA90-EC59-9549-E951-B27A18313CF0}"/>
              </a:ext>
            </a:extLst>
          </p:cNvPr>
          <p:cNvSpPr>
            <a:spLocks noChangeAspect="1"/>
          </p:cNvSpPr>
          <p:nvPr/>
        </p:nvSpPr>
        <p:spPr>
          <a:xfrm rot="20880000">
            <a:off x="4572911" y="3344270"/>
            <a:ext cx="2544632" cy="2544637"/>
          </a:xfrm>
          <a:prstGeom prst="arc">
            <a:avLst>
              <a:gd name="adj1" fmla="val 19906157"/>
              <a:gd name="adj2" fmla="val 1109635"/>
            </a:avLst>
          </a:prstGeom>
          <a:ln w="38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3BBAAFB-EA26-CEA3-B29D-55B360B063F3}"/>
              </a:ext>
            </a:extLst>
          </p:cNvPr>
          <p:cNvSpPr>
            <a:spLocks noChangeAspect="1"/>
          </p:cNvSpPr>
          <p:nvPr/>
        </p:nvSpPr>
        <p:spPr>
          <a:xfrm rot="20880000">
            <a:off x="4572911" y="3344270"/>
            <a:ext cx="2544632" cy="2544637"/>
          </a:xfrm>
          <a:prstGeom prst="arc">
            <a:avLst>
              <a:gd name="adj1" fmla="val 13894573"/>
              <a:gd name="adj2" fmla="val 16649999"/>
            </a:avLst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269E5E-75A1-1F78-7BEE-C568273A964E}"/>
              </a:ext>
            </a:extLst>
          </p:cNvPr>
          <p:cNvSpPr>
            <a:spLocks noChangeAspect="1"/>
          </p:cNvSpPr>
          <p:nvPr/>
        </p:nvSpPr>
        <p:spPr>
          <a:xfrm rot="20880000">
            <a:off x="5389821" y="2301782"/>
            <a:ext cx="851895" cy="851896"/>
          </a:xfrm>
          <a:prstGeom prst="arc">
            <a:avLst>
              <a:gd name="adj1" fmla="val 6636432"/>
              <a:gd name="adj2" fmla="val 16110831"/>
            </a:avLst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516C230-8F5B-3AD1-E480-5898540D9262}"/>
              </a:ext>
            </a:extLst>
          </p:cNvPr>
          <p:cNvSpPr>
            <a:spLocks noChangeAspect="1"/>
          </p:cNvSpPr>
          <p:nvPr/>
        </p:nvSpPr>
        <p:spPr>
          <a:xfrm rot="16724666">
            <a:off x="3908887" y="3039467"/>
            <a:ext cx="851896" cy="851895"/>
          </a:xfrm>
          <a:prstGeom prst="arc">
            <a:avLst>
              <a:gd name="adj1" fmla="val 7268375"/>
              <a:gd name="adj2" fmla="val 17189771"/>
            </a:avLst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B5DE5B-FCA1-39DB-6DF4-BEE384EFC90C}"/>
              </a:ext>
            </a:extLst>
          </p:cNvPr>
          <p:cNvSpPr>
            <a:spLocks noChangeAspect="1"/>
          </p:cNvSpPr>
          <p:nvPr/>
        </p:nvSpPr>
        <p:spPr>
          <a:xfrm rot="2015801">
            <a:off x="6829540" y="2975199"/>
            <a:ext cx="851895" cy="851896"/>
          </a:xfrm>
          <a:prstGeom prst="arc">
            <a:avLst>
              <a:gd name="adj1" fmla="val 6907206"/>
              <a:gd name="adj2" fmla="val 17000335"/>
            </a:avLst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8FDC786A-E2E7-9959-A086-E240E901692A}"/>
              </a:ext>
            </a:extLst>
          </p:cNvPr>
          <p:cNvSpPr>
            <a:spLocks noChangeAspect="1"/>
          </p:cNvSpPr>
          <p:nvPr/>
        </p:nvSpPr>
        <p:spPr>
          <a:xfrm rot="2015801">
            <a:off x="7274802" y="4437915"/>
            <a:ext cx="851895" cy="851896"/>
          </a:xfrm>
          <a:prstGeom prst="arc">
            <a:avLst>
              <a:gd name="adj1" fmla="val 9462308"/>
              <a:gd name="adj2" fmla="val 19507812"/>
            </a:avLst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C5D30A4-BC74-E2B6-B6D4-033B7613473E}"/>
              </a:ext>
            </a:extLst>
          </p:cNvPr>
          <p:cNvSpPr>
            <a:spLocks noChangeAspect="1"/>
          </p:cNvSpPr>
          <p:nvPr/>
        </p:nvSpPr>
        <p:spPr>
          <a:xfrm rot="13895230">
            <a:off x="3555750" y="4552299"/>
            <a:ext cx="851896" cy="851895"/>
          </a:xfrm>
          <a:prstGeom prst="arc">
            <a:avLst>
              <a:gd name="adj1" fmla="val 7391411"/>
              <a:gd name="adj2" fmla="val 17189771"/>
            </a:avLst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E85EA0F-C8EE-A94E-C548-CC6A8210028C}"/>
              </a:ext>
            </a:extLst>
          </p:cNvPr>
          <p:cNvSpPr>
            <a:spLocks noChangeAspect="1"/>
          </p:cNvSpPr>
          <p:nvPr/>
        </p:nvSpPr>
        <p:spPr>
          <a:xfrm rot="3614649">
            <a:off x="3555749" y="4552299"/>
            <a:ext cx="851896" cy="851895"/>
          </a:xfrm>
          <a:prstGeom prst="arc">
            <a:avLst>
              <a:gd name="adj1" fmla="val 6504796"/>
              <a:gd name="adj2" fmla="val 17189771"/>
            </a:avLst>
          </a:prstGeom>
          <a:ln w="19050" cap="rnd">
            <a:solidFill>
              <a:schemeClr val="accent1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BBA0DF3-1B38-5100-4B45-55A3FC5C3700}"/>
              </a:ext>
            </a:extLst>
          </p:cNvPr>
          <p:cNvSpPr>
            <a:spLocks noChangeAspect="1"/>
          </p:cNvSpPr>
          <p:nvPr/>
        </p:nvSpPr>
        <p:spPr>
          <a:xfrm rot="9467706">
            <a:off x="5384104" y="2309735"/>
            <a:ext cx="851895" cy="851896"/>
          </a:xfrm>
          <a:prstGeom prst="arc">
            <a:avLst>
              <a:gd name="adj1" fmla="val 6504796"/>
              <a:gd name="adj2" fmla="val 17417400"/>
            </a:avLst>
          </a:prstGeom>
          <a:ln w="19050" cap="rnd">
            <a:solidFill>
              <a:schemeClr val="accent3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9BE31C8-FDA5-22C0-CBED-E9BB8791A774}"/>
              </a:ext>
            </a:extLst>
          </p:cNvPr>
          <p:cNvSpPr>
            <a:spLocks noChangeAspect="1"/>
          </p:cNvSpPr>
          <p:nvPr/>
        </p:nvSpPr>
        <p:spPr>
          <a:xfrm rot="12817773">
            <a:off x="6828829" y="2973352"/>
            <a:ext cx="851895" cy="851896"/>
          </a:xfrm>
          <a:prstGeom prst="arc">
            <a:avLst>
              <a:gd name="adj1" fmla="val 6504796"/>
              <a:gd name="adj2" fmla="val 17172065"/>
            </a:avLst>
          </a:prstGeom>
          <a:ln w="19050" cap="rnd">
            <a:solidFill>
              <a:schemeClr val="accent4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E0C748D-AEF9-6AAF-39D9-429DD135D9BB}"/>
              </a:ext>
            </a:extLst>
          </p:cNvPr>
          <p:cNvSpPr>
            <a:spLocks noChangeAspect="1"/>
          </p:cNvSpPr>
          <p:nvPr/>
        </p:nvSpPr>
        <p:spPr>
          <a:xfrm rot="15480000">
            <a:off x="7259362" y="4449348"/>
            <a:ext cx="851896" cy="851895"/>
          </a:xfrm>
          <a:prstGeom prst="arc">
            <a:avLst>
              <a:gd name="adj1" fmla="val 6504796"/>
              <a:gd name="adj2" fmla="val 17041106"/>
            </a:avLst>
          </a:prstGeom>
          <a:ln w="19050" cap="rnd">
            <a:solidFill>
              <a:schemeClr val="accent5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75E856-551A-E848-12DF-AC7E7C2F6C8C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20880000">
            <a:off x="4394512" y="4859667"/>
            <a:ext cx="200441" cy="3976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03EDA-9616-7710-B9BC-93EDA7ED7F13}"/>
              </a:ext>
            </a:extLst>
          </p:cNvPr>
          <p:cNvCxnSpPr>
            <a:cxnSpLocks/>
            <a:endCxn id="9" idx="0"/>
          </p:cNvCxnSpPr>
          <p:nvPr/>
        </p:nvCxnSpPr>
        <p:spPr>
          <a:xfrm rot="20880000">
            <a:off x="4721375" y="3664035"/>
            <a:ext cx="128258" cy="157003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CDD02D-B6D3-0670-54DC-4110D74DF6A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rot="20880000" flipH="1">
            <a:off x="5801106" y="3163830"/>
            <a:ext cx="42170" cy="178253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7FDD3D-CDA0-210B-26F0-D07BABB5D4DE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rot="20880000" flipH="1">
            <a:off x="6805253" y="3687095"/>
            <a:ext cx="135364" cy="94708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41F88E-80A1-24A1-D3EF-0F9CF0D76226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7105366" y="4823049"/>
            <a:ext cx="154262" cy="37244"/>
          </a:xfrm>
          <a:prstGeom prst="line">
            <a:avLst/>
          </a:prstGeom>
          <a:ln w="381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1860435-552D-AAAB-5894-8D68AF80528F}"/>
              </a:ext>
            </a:extLst>
          </p:cNvPr>
          <p:cNvSpPr>
            <a:spLocks noChangeAspect="1"/>
          </p:cNvSpPr>
          <p:nvPr/>
        </p:nvSpPr>
        <p:spPr>
          <a:xfrm rot="6577018">
            <a:off x="3911979" y="3039553"/>
            <a:ext cx="851896" cy="851895"/>
          </a:xfrm>
          <a:prstGeom prst="arc">
            <a:avLst>
              <a:gd name="adj1" fmla="val 6504796"/>
              <a:gd name="adj2" fmla="val 16828667"/>
            </a:avLst>
          </a:prstGeom>
          <a:ln w="19050" cap="rnd">
            <a:solidFill>
              <a:schemeClr val="accent2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69">
            <a:extLst>
              <a:ext uri="{FF2B5EF4-FFF2-40B4-BE49-F238E27FC236}">
                <a16:creationId xmlns:a16="http://schemas.microsoft.com/office/drawing/2014/main" id="{6F14BBC6-E2BB-33B3-768F-9D061F19D550}"/>
              </a:ext>
            </a:extLst>
          </p:cNvPr>
          <p:cNvSpPr>
            <a:spLocks/>
          </p:cNvSpPr>
          <p:nvPr/>
        </p:nvSpPr>
        <p:spPr>
          <a:xfrm>
            <a:off x="403239" y="4497739"/>
            <a:ext cx="3135828" cy="90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>
            <a:noAutofit/>
          </a:bodyPr>
          <a:lstStyle/>
          <a:p>
            <a:pPr marL="0" lvl="0" indent="0" fontAlgn="base">
              <a:spcAft>
                <a:spcPts val="300"/>
              </a:spcAft>
              <a:buNone/>
              <a:defRPr/>
            </a:pP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Diagnosis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Ineffective blood cell production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Chronic, progressive disease requiring long-term treatment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High symptom burden, especially transfusion-dependent anemia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69">
            <a:extLst>
              <a:ext uri="{FF2B5EF4-FFF2-40B4-BE49-F238E27FC236}">
                <a16:creationId xmlns:a16="http://schemas.microsoft.com/office/drawing/2014/main" id="{DAF61553-50DA-38A2-5ED2-C66ADF1BD461}"/>
              </a:ext>
            </a:extLst>
          </p:cNvPr>
          <p:cNvSpPr>
            <a:spLocks/>
          </p:cNvSpPr>
          <p:nvPr/>
        </p:nvSpPr>
        <p:spPr>
          <a:xfrm>
            <a:off x="1195710" y="2806926"/>
            <a:ext cx="2682024" cy="90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>
            <a:noAutofit/>
          </a:bodyPr>
          <a:lstStyle/>
          <a:p>
            <a:pPr marL="0" lvl="0" indent="0" fontAlgn="base">
              <a:spcAft>
                <a:spcPts val="300"/>
              </a:spcAft>
              <a:buNone/>
              <a:defRPr/>
            </a:pP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b="1" baseline="30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of therapy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Erythropoiesis-Stimulating Agents (ESAs)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Lenalidomide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Platelet transfusions</a:t>
            </a:r>
          </a:p>
        </p:txBody>
      </p:sp>
      <p:sp>
        <p:nvSpPr>
          <p:cNvPr id="28" name="Rounded Rectangle 69">
            <a:extLst>
              <a:ext uri="{FF2B5EF4-FFF2-40B4-BE49-F238E27FC236}">
                <a16:creationId xmlns:a16="http://schemas.microsoft.com/office/drawing/2014/main" id="{D897DDD7-A8F9-4407-3198-DEF2247BA98C}"/>
              </a:ext>
            </a:extLst>
          </p:cNvPr>
          <p:cNvSpPr>
            <a:spLocks/>
          </p:cNvSpPr>
          <p:nvPr/>
        </p:nvSpPr>
        <p:spPr>
          <a:xfrm>
            <a:off x="3399973" y="1383623"/>
            <a:ext cx="4790538" cy="823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>
            <a:noAutofit/>
          </a:bodyPr>
          <a:lstStyle/>
          <a:p>
            <a:pPr marL="0" lvl="0" indent="0" fontAlgn="base">
              <a:spcAft>
                <a:spcPts val="300"/>
              </a:spcAft>
              <a:buNone/>
              <a:defRPr/>
            </a:pPr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baseline="30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of therapy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Treblozyl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Luspatercept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Alternative Hypomethylating Agents (HMAs)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ounded Rectangle 69">
            <a:extLst>
              <a:ext uri="{FF2B5EF4-FFF2-40B4-BE49-F238E27FC236}">
                <a16:creationId xmlns:a16="http://schemas.microsoft.com/office/drawing/2014/main" id="{2E51ED51-2D08-480F-A220-B99A4ED2CBB8}"/>
              </a:ext>
            </a:extLst>
          </p:cNvPr>
          <p:cNvSpPr>
            <a:spLocks/>
          </p:cNvSpPr>
          <p:nvPr/>
        </p:nvSpPr>
        <p:spPr>
          <a:xfrm>
            <a:off x="7754087" y="2806926"/>
            <a:ext cx="3127487" cy="90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>
            <a:noAutofit/>
          </a:bodyPr>
          <a:lstStyle/>
          <a:p>
            <a:pPr marL="0" lvl="0" indent="0" fontAlgn="base">
              <a:spcAft>
                <a:spcPts val="300"/>
              </a:spcAft>
              <a:buNone/>
              <a:defRPr/>
            </a:pP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b="1" baseline="30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of therapy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Allogeneic hematopoietic Stem Cell Transplant (HSCT)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Clinical trials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Supportive care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ounded Rectangle 69">
            <a:extLst>
              <a:ext uri="{FF2B5EF4-FFF2-40B4-BE49-F238E27FC236}">
                <a16:creationId xmlns:a16="http://schemas.microsoft.com/office/drawing/2014/main" id="{CDDC77DA-2D92-53B7-345A-58EC97C2BAEC}"/>
              </a:ext>
            </a:extLst>
          </p:cNvPr>
          <p:cNvSpPr>
            <a:spLocks/>
          </p:cNvSpPr>
          <p:nvPr/>
        </p:nvSpPr>
        <p:spPr>
          <a:xfrm>
            <a:off x="8217725" y="4497739"/>
            <a:ext cx="3567876" cy="90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>
            <a:noAutofit/>
          </a:bodyPr>
          <a:lstStyle/>
          <a:p>
            <a:pPr marL="0" lvl="0" indent="0" fontAlgn="base">
              <a:spcAft>
                <a:spcPts val="300"/>
              </a:spcAft>
              <a:buNone/>
              <a:defRPr/>
            </a:pP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treatment drugs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Azacitidine</a:t>
            </a:r>
          </a:p>
          <a:p>
            <a:pPr marL="182880" lvl="0" indent="-182880" fontAlgn="base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Decitabine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BBB9627-CC24-B3E3-1D47-59C94D4C5955}"/>
              </a:ext>
            </a:extLst>
          </p:cNvPr>
          <p:cNvSpPr>
            <a:spLocks noChangeAspect="1"/>
          </p:cNvSpPr>
          <p:nvPr/>
        </p:nvSpPr>
        <p:spPr>
          <a:xfrm rot="2340000">
            <a:off x="4577227" y="3338517"/>
            <a:ext cx="2544632" cy="2544637"/>
          </a:xfrm>
          <a:prstGeom prst="arc">
            <a:avLst>
              <a:gd name="adj1" fmla="val 19838316"/>
              <a:gd name="adj2" fmla="val 3142499"/>
            </a:avLst>
          </a:prstGeom>
          <a:ln w="381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082D794-A232-0BC3-46D0-F1862814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96" y="271154"/>
            <a:ext cx="10515600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Patients affected by MDS require long term treatment and supportive care</a:t>
            </a:r>
            <a:endParaRPr lang="en-IN" sz="2800" b="1" dirty="0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BA069C43-A0EA-4EAF-65C2-25FFE0863A19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DD3712-918C-40E7-CCB9-F7444A0ABCDE}"/>
              </a:ext>
            </a:extLst>
          </p:cNvPr>
          <p:cNvSpPr txBox="1"/>
          <p:nvPr/>
        </p:nvSpPr>
        <p:spPr>
          <a:xfrm>
            <a:off x="10696077" y="0"/>
            <a:ext cx="1495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MDS Patient Journey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785E26E-2591-59AF-653A-7F5DF985F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6665" y="4638377"/>
            <a:ext cx="640080" cy="6400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F3490D-A848-E14B-1F28-221246C0B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9479" y="4525358"/>
            <a:ext cx="640080" cy="64008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C67603D-F101-77E7-5047-05B61ED08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6185" y="2952492"/>
            <a:ext cx="763264" cy="76326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86BED77-A8D8-2EFF-F980-3E9419DE9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4096" y="3126649"/>
            <a:ext cx="640080" cy="6400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5C729C7-830D-8EDF-771F-E73C32EBB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0660" y="2393448"/>
            <a:ext cx="640080" cy="6400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D14B14D-7362-AC1B-C9B2-46583F465F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0660" y="3766729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02CB-74D9-7723-F6E4-3A69C87F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D28713-6EDE-71C7-D2BE-84C242184E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8371" y="1029564"/>
          <a:ext cx="9299864" cy="5358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58">
                  <a:extLst>
                    <a:ext uri="{9D8B030D-6E8A-4147-A177-3AD203B41FA5}">
                      <a16:colId xmlns:a16="http://schemas.microsoft.com/office/drawing/2014/main" val="3910306189"/>
                    </a:ext>
                  </a:extLst>
                </a:gridCol>
                <a:gridCol w="1760831">
                  <a:extLst>
                    <a:ext uri="{9D8B030D-6E8A-4147-A177-3AD203B41FA5}">
                      <a16:colId xmlns:a16="http://schemas.microsoft.com/office/drawing/2014/main" val="290948223"/>
                    </a:ext>
                  </a:extLst>
                </a:gridCol>
                <a:gridCol w="2161444">
                  <a:extLst>
                    <a:ext uri="{9D8B030D-6E8A-4147-A177-3AD203B41FA5}">
                      <a16:colId xmlns:a16="http://schemas.microsoft.com/office/drawing/2014/main" val="1408113922"/>
                    </a:ext>
                  </a:extLst>
                </a:gridCol>
                <a:gridCol w="3230531">
                  <a:extLst>
                    <a:ext uri="{9D8B030D-6E8A-4147-A177-3AD203B41FA5}">
                      <a16:colId xmlns:a16="http://schemas.microsoft.com/office/drawing/2014/main" val="1708831879"/>
                    </a:ext>
                  </a:extLst>
                </a:gridCol>
              </a:tblGrid>
              <a:tr h="810074">
                <a:tc>
                  <a:txBody>
                    <a:bodyPr/>
                    <a:lstStyle/>
                    <a:p>
                      <a:r>
                        <a:rPr lang="en-IN" sz="1600" dirty="0"/>
                        <a:t>Patient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 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Business Rule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704302"/>
                  </a:ext>
                </a:extLst>
              </a:tr>
              <a:tr h="867170">
                <a:tc rowSpan="3">
                  <a:txBody>
                    <a:bodyPr/>
                    <a:lstStyle/>
                    <a:p>
                      <a:r>
                        <a:rPr lang="en-IN" sz="1600" dirty="0"/>
                        <a:t>Patients with Dose modification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Dose 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delay in the administration of a dose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 with successive infusion of gap more than 35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612519"/>
                  </a:ext>
                </a:extLst>
              </a:tr>
              <a:tr h="810074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Dose Skip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complete omission of a dose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 with successive infusion of gap more than 56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727154"/>
                  </a:ext>
                </a:extLst>
              </a:tr>
              <a:tr h="147276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Dose Titration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Any change in the dosage levels, either increase or decrease in successive infusions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 with change in the dosage levels of successive infusions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232781"/>
                  </a:ext>
                </a:extLst>
              </a:tr>
              <a:tr h="1398211">
                <a:tc>
                  <a:txBody>
                    <a:bodyPr/>
                    <a:lstStyle/>
                    <a:p>
                      <a:r>
                        <a:rPr lang="en-IN" sz="1600" dirty="0"/>
                        <a:t>Patients with No Dose Modification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Patients with no dose delay, dose skip or dose titration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Patient with no successive infusion of gap more than 35 days or 56 days and no change in the dosage levels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67494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A71B71F-122E-7294-6B2A-99F8C5D4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2" y="265821"/>
            <a:ext cx="11707091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Patient Pool was distributed across groups with different forms of dose modification and without any dose modification</a:t>
            </a:r>
            <a:endParaRPr lang="en-IN" sz="28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3144DF6-9D6F-A019-D477-4DB1687DF49C}"/>
              </a:ext>
            </a:extLst>
          </p:cNvPr>
          <p:cNvCxnSpPr>
            <a:cxnSpLocks/>
          </p:cNvCxnSpPr>
          <p:nvPr/>
        </p:nvCxnSpPr>
        <p:spPr>
          <a:xfrm>
            <a:off x="9788235" y="4031671"/>
            <a:ext cx="1025239" cy="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A22246-CBFC-CD7A-E4E6-81869F646445}"/>
              </a:ext>
            </a:extLst>
          </p:cNvPr>
          <p:cNvSpPr/>
          <p:nvPr/>
        </p:nvSpPr>
        <p:spPr>
          <a:xfrm>
            <a:off x="10813472" y="2461467"/>
            <a:ext cx="1080655" cy="1932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Same pair of infusions can be flagged both as Dose delay and Dose titration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B6332A-A09C-156E-DE6D-FFC550B58C52}"/>
              </a:ext>
            </a:extLst>
          </p:cNvPr>
          <p:cNvSpPr/>
          <p:nvPr/>
        </p:nvSpPr>
        <p:spPr>
          <a:xfrm>
            <a:off x="10875820" y="4560165"/>
            <a:ext cx="1080655" cy="193270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Same pair of infusions can be flagged both as Dose skip and Dose titration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30B2F78-AE9B-02B5-CF57-D33FD9F498E8}"/>
              </a:ext>
            </a:extLst>
          </p:cNvPr>
          <p:cNvCxnSpPr>
            <a:cxnSpLocks/>
          </p:cNvCxnSpPr>
          <p:nvPr/>
        </p:nvCxnSpPr>
        <p:spPr>
          <a:xfrm>
            <a:off x="9788236" y="4892142"/>
            <a:ext cx="1087584" cy="831278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48A9E9E-57A5-F5E1-1A4E-2E2CFA2106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9733" y="4070517"/>
            <a:ext cx="2377548" cy="928258"/>
          </a:xfrm>
          <a:prstGeom prst="bentConnector3">
            <a:avLst>
              <a:gd name="adj1" fmla="val 1051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5841511-AD85-4A0A-0CA0-DA5E3F73B3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038" y="2800821"/>
            <a:ext cx="1819188" cy="642511"/>
          </a:xfrm>
          <a:prstGeom prst="bentConnector3">
            <a:avLst>
              <a:gd name="adj1" fmla="val -26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4339DCE-A0FC-AF5E-6479-61E2D3F5CC9E}"/>
              </a:ext>
            </a:extLst>
          </p:cNvPr>
          <p:cNvSpPr/>
          <p:nvPr/>
        </p:nvSpPr>
        <p:spPr>
          <a:xfrm>
            <a:off x="10803080" y="1070392"/>
            <a:ext cx="1116000" cy="126952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No interrelation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E40D7FF-2B5F-87DA-7E53-7A843BE4C91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9774376" y="1705157"/>
            <a:ext cx="1028704" cy="289893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01F8050-3464-96BB-DAD2-24ABFF460C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61517" y="1937927"/>
            <a:ext cx="1198978" cy="733436"/>
          </a:xfrm>
          <a:prstGeom prst="bentConnector3">
            <a:avLst>
              <a:gd name="adj1" fmla="val -266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BC2296AE-BC11-7083-6450-662D15E696ED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8954EC-2E48-D525-3103-ABB16C263834}"/>
              </a:ext>
            </a:extLst>
          </p:cNvPr>
          <p:cNvSpPr txBox="1"/>
          <p:nvPr/>
        </p:nvSpPr>
        <p:spPr>
          <a:xfrm>
            <a:off x="10245633" y="0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Dose Modification Scenario</a:t>
            </a:r>
          </a:p>
        </p:txBody>
      </p:sp>
    </p:spTree>
    <p:extLst>
      <p:ext uri="{BB962C8B-B14F-4D97-AF65-F5344CB8AC3E}">
        <p14:creationId xmlns:p14="http://schemas.microsoft.com/office/powerpoint/2010/main" val="348323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00100-7DE8-8A11-3703-03F8B0D8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BD81E59-3899-DE53-FDA8-4F057F62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295615"/>
            <a:ext cx="11010900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62 patients had dose modification, out of which 26 had a combination of at least 2 forms of dose modification</a:t>
            </a:r>
            <a:endParaRPr lang="en-IN" sz="2800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0A0D9B-705B-B5DD-5BB5-BF8E175EE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058314"/>
              </p:ext>
            </p:extLst>
          </p:nvPr>
        </p:nvGraphicFramePr>
        <p:xfrm>
          <a:off x="838200" y="1236519"/>
          <a:ext cx="3536373" cy="452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C8312A53-16F4-875F-8170-AEA605248546}"/>
              </a:ext>
            </a:extLst>
          </p:cNvPr>
          <p:cNvSpPr/>
          <p:nvPr/>
        </p:nvSpPr>
        <p:spPr>
          <a:xfrm>
            <a:off x="4478484" y="2026227"/>
            <a:ext cx="2275609" cy="852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0B5D057-34EE-956D-1B9B-CC84F3551D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920582"/>
              </p:ext>
            </p:extLst>
          </p:nvPr>
        </p:nvGraphicFramePr>
        <p:xfrm>
          <a:off x="6989617" y="1236519"/>
          <a:ext cx="4364182" cy="452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00B0CD-94E4-0DC4-98AD-65148DC3DBF8}"/>
              </a:ext>
            </a:extLst>
          </p:cNvPr>
          <p:cNvSpPr/>
          <p:nvPr/>
        </p:nvSpPr>
        <p:spPr>
          <a:xfrm>
            <a:off x="838200" y="5808756"/>
            <a:ext cx="5095009" cy="527148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i="1" dirty="0">
                <a:solidFill>
                  <a:schemeClr val="tx1"/>
                </a:solidFill>
              </a:rPr>
              <a:t>Note: </a:t>
            </a:r>
          </a:p>
          <a:p>
            <a:r>
              <a:rPr lang="en-IN" sz="1050" i="1" dirty="0">
                <a:solidFill>
                  <a:schemeClr val="tx1"/>
                </a:solidFill>
              </a:rPr>
              <a:t>          Total patients with Dose Delayed = 30</a:t>
            </a:r>
          </a:p>
          <a:p>
            <a:r>
              <a:rPr lang="en-IN" sz="1050" i="1" dirty="0">
                <a:solidFill>
                  <a:schemeClr val="tx1"/>
                </a:solidFill>
              </a:rPr>
              <a:t>          Total patients with Dose Skipped = 6</a:t>
            </a:r>
          </a:p>
          <a:p>
            <a:r>
              <a:rPr lang="en-IN" sz="1050" i="1" dirty="0">
                <a:solidFill>
                  <a:schemeClr val="tx1"/>
                </a:solidFill>
              </a:rPr>
              <a:t>          Total patients with Dose Titration = 55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34D351E-0BE9-70B1-86C5-7A19801BD641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A2EDA-DFAB-B136-6DF6-0F3DCA03030F}"/>
              </a:ext>
            </a:extLst>
          </p:cNvPr>
          <p:cNvSpPr txBox="1"/>
          <p:nvPr/>
        </p:nvSpPr>
        <p:spPr>
          <a:xfrm>
            <a:off x="10271281" y="0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Patient Volume Breakdown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AC5167-1D16-4C61-841C-4FFE0F33CC6B}"/>
              </a:ext>
            </a:extLst>
          </p:cNvPr>
          <p:cNvSpPr/>
          <p:nvPr/>
        </p:nvSpPr>
        <p:spPr>
          <a:xfrm>
            <a:off x="6989618" y="5808637"/>
            <a:ext cx="4364182" cy="261610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i="1" dirty="0">
                <a:solidFill>
                  <a:schemeClr val="tx1"/>
                </a:solidFill>
              </a:rPr>
              <a:t>Note: There are 0 patients flagged as “Only Dose Skipped”</a:t>
            </a:r>
          </a:p>
        </p:txBody>
      </p:sp>
    </p:spTree>
    <p:extLst>
      <p:ext uri="{BB962C8B-B14F-4D97-AF65-F5344CB8AC3E}">
        <p14:creationId xmlns:p14="http://schemas.microsoft.com/office/powerpoint/2010/main" val="291091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274E-1A85-C305-C2D7-B0657D3A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FAB727-AE39-3DF6-5192-1F2020A8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607"/>
            <a:ext cx="11125200" cy="769454"/>
          </a:xfrm>
        </p:spPr>
        <p:txBody>
          <a:bodyPr>
            <a:noAutofit/>
          </a:bodyPr>
          <a:lstStyle/>
          <a:p>
            <a:r>
              <a:rPr lang="en-US" sz="2800" b="1" dirty="0"/>
              <a:t>Patients with Dose Modification have ~4x avg. persistency and ~2x avg. infusion than patients with no dose modification</a:t>
            </a:r>
            <a:endParaRPr lang="en-IN" sz="2800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E947DDA-8597-4309-848B-CA765C378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67501"/>
              </p:ext>
            </p:extLst>
          </p:nvPr>
        </p:nvGraphicFramePr>
        <p:xfrm>
          <a:off x="509155" y="1278082"/>
          <a:ext cx="11125201" cy="501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8B04C18-1A88-332C-C42E-6A7F5D27AFA6}"/>
              </a:ext>
            </a:extLst>
          </p:cNvPr>
          <p:cNvSpPr txBox="1">
            <a:spLocks/>
          </p:cNvSpPr>
          <p:nvPr/>
        </p:nvSpPr>
        <p:spPr>
          <a:xfrm>
            <a:off x="384694" y="6387858"/>
            <a:ext cx="9285484" cy="3380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Vizista | Acuitas 360 | Treblozyl Treatment Analysis | Dec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895AA-E88B-D90E-5AA9-59359E1A1102}"/>
              </a:ext>
            </a:extLst>
          </p:cNvPr>
          <p:cNvSpPr txBox="1"/>
          <p:nvPr/>
        </p:nvSpPr>
        <p:spPr>
          <a:xfrm>
            <a:off x="10022815" y="0"/>
            <a:ext cx="2169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Persistency Curve Comparison</a:t>
            </a:r>
          </a:p>
        </p:txBody>
      </p:sp>
    </p:spTree>
    <p:extLst>
      <p:ext uri="{BB962C8B-B14F-4D97-AF65-F5344CB8AC3E}">
        <p14:creationId xmlns:p14="http://schemas.microsoft.com/office/powerpoint/2010/main" val="135004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9BCC1-F2B7-479B-B1D3-8E5F9ACF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FA7ED-B2B5-3548-8B31-58C117B1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N" sz="48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280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747</Words>
  <Application>Microsoft Office PowerPoint</Application>
  <PresentationFormat>Widescreen</PresentationFormat>
  <Paragraphs>121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System Font Regular</vt:lpstr>
      <vt:lpstr>Wingdings</vt:lpstr>
      <vt:lpstr>Office Theme</vt:lpstr>
      <vt:lpstr>Treblozyl Treatment Analysis</vt:lpstr>
      <vt:lpstr>Agenda</vt:lpstr>
      <vt:lpstr>Vizista aims to analyze patient persistency on Treblozyl and identify opportunities for accelerated growth</vt:lpstr>
      <vt:lpstr>Results indicate a positive association aligned with the hypothesis, while data limitations necessitates cautious interpretation</vt:lpstr>
      <vt:lpstr>Patients affected by MDS require long term treatment and supportive care</vt:lpstr>
      <vt:lpstr>Patient Pool was distributed across groups with different forms of dose modification and without any dose modification</vt:lpstr>
      <vt:lpstr>62 patients had dose modification, out of which 26 had a combination of at least 2 forms of dose modification</vt:lpstr>
      <vt:lpstr>Patients with Dose Modification have ~4x avg. persistency and ~2x avg. infusion than patients with no dose modification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Arunabh Choudhury</dc:creator>
  <cp:lastModifiedBy>Arunabh Choudhury</cp:lastModifiedBy>
  <cp:revision>25</cp:revision>
  <dcterms:created xsi:type="dcterms:W3CDTF">2025-12-27T07:13:58Z</dcterms:created>
  <dcterms:modified xsi:type="dcterms:W3CDTF">2025-12-27T15:51:33Z</dcterms:modified>
</cp:coreProperties>
</file>